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6"/>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05" r:id="rId31"/>
    <p:sldId id="282" r:id="rId32"/>
    <p:sldId id="284" r:id="rId33"/>
    <p:sldId id="307" r:id="rId34"/>
    <p:sldId id="306" r:id="rId35"/>
  </p:sldIdLst>
  <p:sldSz cx="9144000" cy="6858000" type="screen4x3"/>
  <p:notesSz cx="6858000" cy="9144000"/>
  <p:embeddedFontLst>
    <p:embeddedFont>
      <p:font typeface="メイリオ" panose="020B0604030504040204" pitchFamily="34" charset="-128"/>
      <p:regular r:id="rId37"/>
      <p:bold r:id="rId38"/>
      <p:italic r:id="rId39"/>
      <p:boldItalic r:id="rId40"/>
    </p:embeddedFont>
    <p:embeddedFont>
      <p:font typeface="游ゴシック" panose="020B0400000000000000" pitchFamily="34" charset="-128"/>
      <p:regular r:id="rId41"/>
      <p:bold r:id="rId42"/>
    </p:embeddedFont>
    <p:embeddedFont>
      <p:font typeface="Bahnschrift Condensed" panose="020B0604020202020204" charset="0"/>
      <p:regular r:id="rId43"/>
      <p:bold r:id="rId44"/>
    </p:embeddedFont>
    <p:embeddedFont>
      <p:font typeface="Century Gothic" panose="020B0502020202020204"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17948-6BCD-9465-4E24-7207B6D6DAA4}" v="92" dt="2020-01-23T06:16:30.599"/>
    <p1510:client id="{AD6CEFC4-15B1-4478-BE59-3BD6D4917BF9}" v="1078" dt="2020-01-23T06:03:50.35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27</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svg"/><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0.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651607580"/>
              </p:ext>
            </p:extLst>
          </p:nvPr>
        </p:nvGraphicFramePr>
        <p:xfrm>
          <a:off x="599845" y="969361"/>
          <a:ext cx="6200137" cy="2804160"/>
        </p:xfrm>
        <a:graphic>
          <a:graphicData uri="http://schemas.openxmlformats.org/drawingml/2006/table">
            <a:tbl>
              <a:tblPr firstRow="1" bandRow="1">
                <a:tableStyleId>{5C22544A-7EE6-4342-B048-85BDC9FD1C3A}</a:tableStyleId>
              </a:tblPr>
              <a:tblGrid>
                <a:gridCol w="713104">
                  <a:extLst>
                    <a:ext uri="{9D8B030D-6E8A-4147-A177-3AD203B41FA5}">
                      <a16:colId xmlns:a16="http://schemas.microsoft.com/office/drawing/2014/main" val="2274898723"/>
                    </a:ext>
                  </a:extLst>
                </a:gridCol>
                <a:gridCol w="3431708">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2019.12.10</a:t>
                      </a:r>
                      <a:endParaRPr kumimoji="1" lang="ja-JP" altLang="en-US" sz="800"/>
                    </a:p>
                  </a:txBody>
                  <a:tcPr/>
                </a:tc>
                <a:tc>
                  <a:txBody>
                    <a:bodyPr/>
                    <a:lstStyle/>
                    <a:p>
                      <a:r>
                        <a:rPr kumimoji="1" lang="en-US" altLang="ja-JP" sz="80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r>
                        <a:rPr kumimoji="1" lang="en-US" altLang="ja-JP" sz="800"/>
                        <a:t>2019.12.27</a:t>
                      </a:r>
                      <a:endParaRPr kumimoji="1" lang="ja-JP" altLang="en-US" sz="800"/>
                    </a:p>
                  </a:txBody>
                  <a:tcPr/>
                </a:tc>
                <a:tc>
                  <a:txBody>
                    <a:bodyPr/>
                    <a:lstStyle/>
                    <a:p>
                      <a:r>
                        <a:rPr kumimoji="1" lang="ja-JP" altLang="en-US" sz="800"/>
                        <a:t>・部隊のコピーについて記載（</a:t>
                      </a:r>
                      <a:r>
                        <a:rPr kumimoji="1" lang="en-US" altLang="ja-JP" sz="800"/>
                        <a:t>P.2</a:t>
                      </a:r>
                      <a:r>
                        <a:rPr kumimoji="1" lang="ja-JP" altLang="en-US" sz="800"/>
                        <a:t>、</a:t>
                      </a:r>
                      <a:r>
                        <a:rPr kumimoji="1" lang="en-US" altLang="ja-JP" sz="800"/>
                        <a:t>13-14</a:t>
                      </a:r>
                      <a:r>
                        <a:rPr kumimoji="1" lang="ja-JP" altLang="en-US" sz="800"/>
                        <a:t>）</a:t>
                      </a:r>
                      <a:endParaRPr kumimoji="1" lang="en-US" altLang="ja-JP" sz="800"/>
                    </a:p>
                    <a:p>
                      <a:r>
                        <a:rPr kumimoji="1" lang="ja-JP" altLang="en-US" sz="800"/>
                        <a:t>・トップ画面に支援兵器を追加。（</a:t>
                      </a:r>
                      <a:r>
                        <a:rPr kumimoji="1" lang="en-US" altLang="ja-JP" sz="800"/>
                        <a:t>P.5</a:t>
                      </a:r>
                      <a:r>
                        <a:rPr kumimoji="1" lang="ja-JP" altLang="en-US" sz="800"/>
                        <a:t>）</a:t>
                      </a:r>
                      <a:endParaRPr kumimoji="1" lang="en-US" altLang="ja-JP" sz="800"/>
                    </a:p>
                    <a:p>
                      <a:r>
                        <a:rPr kumimoji="1" lang="ja-JP" altLang="en-US" sz="800"/>
                        <a:t>・フロー修正（</a:t>
                      </a:r>
                      <a:r>
                        <a:rPr kumimoji="1" lang="en-US" altLang="ja-JP" sz="800"/>
                        <a:t>P.6-7</a:t>
                      </a:r>
                      <a:r>
                        <a:rPr kumimoji="1" lang="ja-JP" altLang="en-US" sz="800"/>
                        <a:t>）</a:t>
                      </a:r>
                      <a:endParaRPr kumimoji="1" lang="en-US" altLang="ja-JP" sz="800"/>
                    </a:p>
                    <a:p>
                      <a:r>
                        <a:rPr kumimoji="1" lang="ja-JP" altLang="en-US" sz="800"/>
                        <a:t>・部隊編成画面修正（</a:t>
                      </a:r>
                      <a:r>
                        <a:rPr kumimoji="1" lang="en-US" altLang="ja-JP" sz="800"/>
                        <a:t>P.8-11</a:t>
                      </a:r>
                      <a:r>
                        <a:rPr kumimoji="1" lang="ja-JP" altLang="en-US" sz="800"/>
                        <a:t>）</a:t>
                      </a:r>
                      <a:endParaRPr kumimoji="1" lang="en-US" altLang="ja-JP" sz="800"/>
                    </a:p>
                    <a:p>
                      <a:r>
                        <a:rPr kumimoji="1" lang="ja-JP" altLang="en-US" sz="800"/>
                        <a:t>・キャラ選択画面修正（</a:t>
                      </a:r>
                      <a:r>
                        <a:rPr kumimoji="1" lang="en-US" altLang="ja-JP" sz="800"/>
                        <a:t>P.15</a:t>
                      </a:r>
                      <a:r>
                        <a:rPr kumimoji="1" lang="ja-JP" altLang="en-US" sz="800"/>
                        <a:t>）</a:t>
                      </a:r>
                      <a:endParaRPr kumimoji="1" lang="en-US" altLang="ja-JP" sz="800"/>
                    </a:p>
                    <a:p>
                      <a:r>
                        <a:rPr kumimoji="1" lang="ja-JP" altLang="en-US" sz="800"/>
                        <a:t>・支援兵器用キャラ選択画面削除（</a:t>
                      </a:r>
                      <a:r>
                        <a:rPr kumimoji="1" lang="en-US" altLang="ja-JP" sz="800"/>
                        <a:t>P.16</a:t>
                      </a:r>
                      <a:r>
                        <a:rPr kumimoji="1" lang="ja-JP" altLang="en-US" sz="800"/>
                        <a:t>）</a:t>
                      </a:r>
                      <a:endParaRPr kumimoji="1" lang="en-US" altLang="ja-JP" sz="800"/>
                    </a:p>
                    <a:p>
                      <a:r>
                        <a:rPr kumimoji="1" lang="ja-JP" altLang="en-US" sz="800"/>
                        <a:t>・武器セット画面修正（</a:t>
                      </a:r>
                      <a:r>
                        <a:rPr kumimoji="1" lang="en-US" altLang="ja-JP" sz="80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a:t>2020.01.08</a:t>
                      </a:r>
                      <a:endParaRPr kumimoji="1" lang="ja-JP" altLang="en-US" sz="800"/>
                    </a:p>
                  </a:txBody>
                  <a:tcPr/>
                </a:tc>
                <a:tc>
                  <a:txBody>
                    <a:bodyPr/>
                    <a:lstStyle/>
                    <a:p>
                      <a:r>
                        <a:rPr kumimoji="1" lang="ja-JP" altLang="en-US" sz="800"/>
                        <a:t>・おまかせ編成ウィンドウ追加</a:t>
                      </a:r>
                      <a:r>
                        <a:rPr kumimoji="1" lang="en-US" altLang="ja-JP" sz="80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dirty="0"/>
                        <a:t>2020.01.20</a:t>
                      </a:r>
                      <a:endParaRPr kumimoji="1" lang="en-US" altLang="ja-JP" sz="800" dirty="0"/>
                    </a:p>
                  </a:txBody>
                  <a:tcPr/>
                </a:tc>
                <a:tc>
                  <a:txBody>
                    <a:bodyPr/>
                    <a:lstStyle/>
                    <a:p>
                      <a:pPr lvl="0">
                        <a:buNone/>
                      </a:pPr>
                      <a:r>
                        <a:rPr lang="en-US" altLang="ja-JP" sz="800"/>
                        <a:t>P30 </a:t>
                      </a:r>
                      <a:r>
                        <a:rPr lang="en-US" altLang="ja-JP" sz="800" err="1"/>
                        <a:t>おまかせパラメータを複数選択出来ないことを追記</a:t>
                      </a:r>
                      <a:r>
                        <a:rPr lang="en-US" altLang="ja-JP" sz="800"/>
                        <a:t>(増本)</a:t>
                      </a:r>
                      <a:endParaRPr kumimoji="1" lang="en-US" altLang="ja-JP" sz="80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a:t>2020.01.23</a:t>
                      </a:r>
                    </a:p>
                  </a:txBody>
                  <a:tcPr/>
                </a:tc>
                <a:tc>
                  <a:txBody>
                    <a:bodyPr/>
                    <a:lstStyle/>
                    <a:p>
                      <a:pPr lvl="0">
                        <a:buNone/>
                      </a:pPr>
                      <a:r>
                        <a:rPr lang="en-US" altLang="ja-JP" sz="800"/>
                        <a:t>P30 #330 開発中のキャラを選択できないように変更</a:t>
                      </a:r>
                      <a:r>
                        <a:rPr lang="en-US" sz="800" b="0" i="0" u="none" strike="noStrike" noProof="0" dirty="0">
                          <a:latin typeface="Century Gothic"/>
                        </a:rPr>
                        <a:t>(増本)</a:t>
                      </a:r>
                      <a:endParaRPr lang="ja-JP" altLang="en-US" dirty="0"/>
                    </a:p>
                    <a:p>
                      <a:pPr lvl="0">
                        <a:buNone/>
                      </a:pPr>
                      <a:r>
                        <a:rPr lang="en-US" altLang="ja-JP" sz="800"/>
                        <a:t>　　「パラメータ」を「ソート」に変更し、ALLを廃止。</a:t>
                      </a:r>
                      <a:r>
                        <a:rPr lang="en-US" sz="800" b="0" i="0" u="none" strike="noStrike" noProof="0">
                          <a:latin typeface="Century Gothic"/>
                        </a:rPr>
                        <a:t>(増本)</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抽象, ブルー が含まれている画像&#10;&#10;自動的に生成された説明">
            <a:extLst>
              <a:ext uri="{FF2B5EF4-FFF2-40B4-BE49-F238E27FC236}">
                <a16:creationId xmlns:a16="http://schemas.microsoft.com/office/drawing/2014/main" id="{4303EE49-AC03-4F3D-BBAF-41B06058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709" y="908594"/>
            <a:ext cx="2010745" cy="3562107"/>
          </a:xfrm>
          <a:prstGeom prst="rect">
            <a:avLst/>
          </a:prstGeom>
        </p:spPr>
      </p:pic>
      <p:pic>
        <p:nvPicPr>
          <p:cNvPr id="4" name="図 3" descr="ブルー, 時計, ストリート, 駐車場 が含まれている画像&#10;&#10;自動的に生成された説明">
            <a:extLst>
              <a:ext uri="{FF2B5EF4-FFF2-40B4-BE49-F238E27FC236}">
                <a16:creationId xmlns:a16="http://schemas.microsoft.com/office/drawing/2014/main" id="{69653587-44BE-419B-B47A-2CA37BC72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7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endParaRPr kumimoji="1" lang="ja-JP" altLang="en-US" sz="1000" b="1"/>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2712439"/>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861774"/>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セットしなくても問題ないようにします。</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2957270"/>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a:t>02.</a:t>
            </a:r>
            <a:r>
              <a:rPr kumimoji="1" lang="ja-JP" altLang="en-US" sz="1000" b="1"/>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a:t>キャラの情報を表示する。支援兵器の選択の際は後述のパターン２がいい。</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a:t>HP</a:t>
            </a:r>
          </a:p>
          <a:p>
            <a:r>
              <a:rPr kumimoji="1" lang="ja-JP" altLang="en-US" sz="1000"/>
              <a:t>　・</a:t>
            </a:r>
            <a:r>
              <a:rPr kumimoji="1" lang="en-US" altLang="ja-JP" sz="1000" err="1"/>
              <a:t>ATK</a:t>
            </a:r>
            <a:endParaRPr kumimoji="1" lang="en-US" altLang="ja-JP" sz="1000"/>
          </a:p>
          <a:p>
            <a:r>
              <a:rPr kumimoji="1" lang="ja-JP" altLang="en-US" sz="1000"/>
              <a:t>　・</a:t>
            </a:r>
            <a:r>
              <a:rPr kumimoji="1" lang="en-US" altLang="ja-JP" sz="1000"/>
              <a:t>DEF</a:t>
            </a:r>
          </a:p>
          <a:p>
            <a:r>
              <a:rPr kumimoji="1" lang="ja-JP" altLang="en-US" sz="1000"/>
              <a:t>　・</a:t>
            </a:r>
            <a:r>
              <a:rPr kumimoji="1" lang="en-US" altLang="ja-JP" sz="1000"/>
              <a:t>SPD</a:t>
            </a:r>
          </a:p>
          <a:p>
            <a:r>
              <a:rPr kumimoji="1" lang="en-US" altLang="ja-JP" sz="1000"/>
              <a:t>※</a:t>
            </a:r>
            <a:r>
              <a:rPr kumimoji="1" lang="ja-JP" altLang="en-US" sz="1000"/>
              <a:t>但し、表示上全て表示するのが難しい場合は以下のパターンでも可。</a:t>
            </a:r>
            <a:endParaRPr kumimoji="1" lang="en-US" altLang="ja-JP" sz="1000"/>
          </a:p>
          <a:p>
            <a:r>
              <a:rPr kumimoji="1" lang="ja-JP" altLang="en-US" sz="1000"/>
              <a:t>　（デザイナ向け情報）</a:t>
            </a:r>
            <a:endParaRPr kumimoji="1" lang="en-US" altLang="ja-JP" sz="1000"/>
          </a:p>
          <a:p>
            <a:endParaRPr kumimoji="1" lang="en-US" altLang="ja-JP" sz="1000"/>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a:t>パターン２　支援兵器もあるので兵科は表示しておく。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endParaRPr kumimoji="1" lang="en-US" altLang="ja-JP" sz="1000"/>
          </a:p>
          <a:p>
            <a:r>
              <a:rPr kumimoji="1" lang="ja-JP" altLang="en-US" sz="1000"/>
              <a:t>パターン３　名前だけ。</a:t>
            </a:r>
            <a:endParaRPr kumimoji="1" lang="en-US" altLang="ja-JP" sz="1000"/>
          </a:p>
          <a:p>
            <a:r>
              <a:rPr kumimoji="1" lang="ja-JP" altLang="en-US" sz="1000"/>
              <a:t>　・名前</a:t>
            </a:r>
            <a:endParaRPr kumimoji="1" lang="en-US" altLang="ja-JP" sz="100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a:t>01</a:t>
            </a:r>
            <a:r>
              <a:rPr kumimoji="1" lang="ja-JP" altLang="en-US" sz="70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877163" cy="246221"/>
          </a:xfrm>
          <a:prstGeom prst="rect">
            <a:avLst/>
          </a:prstGeom>
          <a:noFill/>
        </p:spPr>
        <p:txBody>
          <a:bodyPr wrap="none" rtlCol="0">
            <a:spAutoFit/>
          </a:bodyPr>
          <a:lstStyle/>
          <a:p>
            <a:r>
              <a:rPr kumimoji="1" lang="en-US" altLang="ja-JP" sz="1000" b="1"/>
              <a:t>01.</a:t>
            </a:r>
            <a:r>
              <a:rPr kumimoji="1" lang="ja-JP" altLang="en-US" sz="1000" b="1"/>
              <a:t>武器画像</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1762021" cy="246221"/>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497830"/>
            <a:ext cx="748923" cy="246221"/>
          </a:xfrm>
          <a:prstGeom prst="rect">
            <a:avLst/>
          </a:prstGeom>
          <a:noFill/>
        </p:spPr>
        <p:txBody>
          <a:bodyPr wrap="none" rtlCol="0">
            <a:spAutoFit/>
          </a:bodyPr>
          <a:lstStyle/>
          <a:p>
            <a:r>
              <a:rPr kumimoji="1" lang="en-US" altLang="ja-JP" sz="1000" b="1"/>
              <a:t>02.</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742661"/>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16517"/>
            <a:ext cx="748923" cy="246221"/>
          </a:xfrm>
          <a:prstGeom prst="rect">
            <a:avLst/>
          </a:prstGeom>
          <a:noFill/>
        </p:spPr>
        <p:txBody>
          <a:bodyPr wrap="none" rtlCol="0">
            <a:spAutoFit/>
          </a:bodyPr>
          <a:lstStyle/>
          <a:p>
            <a:r>
              <a:rPr kumimoji="1" lang="en-US" altLang="ja-JP" sz="1000" b="1"/>
              <a:t>03.</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61348"/>
            <a:ext cx="4460647" cy="246221"/>
          </a:xfrm>
          <a:prstGeom prst="rect">
            <a:avLst/>
          </a:prstGeom>
          <a:noFill/>
        </p:spPr>
        <p:txBody>
          <a:bodyPr wrap="square" rtlCol="0">
            <a:spAutoFit/>
          </a:bodyPr>
          <a:lstStyle/>
          <a:p>
            <a:r>
              <a:rPr kumimoji="1" lang="ja-JP" altLang="en-US" sz="100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54759"/>
            <a:ext cx="1261884" cy="246221"/>
          </a:xfrm>
          <a:prstGeom prst="rect">
            <a:avLst/>
          </a:prstGeom>
          <a:noFill/>
        </p:spPr>
        <p:txBody>
          <a:bodyPr wrap="none" rtlCol="0">
            <a:spAutoFit/>
          </a:bodyPr>
          <a:lstStyle/>
          <a:p>
            <a:r>
              <a:rPr kumimoji="1" lang="en-US" altLang="ja-JP" sz="1000" b="1"/>
              <a:t>04.</a:t>
            </a:r>
            <a:r>
              <a:rPr kumimoji="1" lang="ja-JP" altLang="en-US" sz="1000" b="1"/>
              <a:t>武器パラメータ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99590"/>
            <a:ext cx="3518912" cy="553998"/>
          </a:xfrm>
          <a:prstGeom prst="rect">
            <a:avLst/>
          </a:prstGeom>
          <a:noFill/>
        </p:spPr>
        <p:txBody>
          <a:bodyPr wrap="none" rtlCol="0">
            <a:spAutoFit/>
          </a:bodyPr>
          <a:lstStyle/>
          <a:p>
            <a:r>
              <a:rPr kumimoji="1" lang="ja-JP" altLang="en-US" sz="1000"/>
              <a:t>武器のパラメータと、装備を変えたときの変化値。</a:t>
            </a:r>
            <a:endParaRPr kumimoji="1" lang="en-US" altLang="ja-JP" sz="1000"/>
          </a:p>
          <a:p>
            <a:r>
              <a:rPr kumimoji="1" lang="ja-JP" altLang="en-US" sz="1000"/>
              <a:t>本画面に来た際は、今の武器が選ばれている状態なので、</a:t>
            </a:r>
            <a:endParaRPr kumimoji="1" lang="en-US" altLang="ja-JP" sz="1000"/>
          </a:p>
          <a:p>
            <a:r>
              <a:rPr kumimoji="1" lang="ja-JP" altLang="en-US" sz="1000"/>
              <a:t>変化後の数字は変化前の数字と同じになる。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01410"/>
            <a:ext cx="1261884" cy="246221"/>
          </a:xfrm>
          <a:prstGeom prst="rect">
            <a:avLst/>
          </a:prstGeom>
          <a:noFill/>
        </p:spPr>
        <p:txBody>
          <a:bodyPr wrap="none" rtlCol="0">
            <a:noAutofit/>
          </a:bodyPr>
          <a:lstStyle/>
          <a:p>
            <a:r>
              <a:rPr kumimoji="1" lang="en-US" altLang="ja-JP" sz="1000" b="1"/>
              <a:t>06.</a:t>
            </a:r>
            <a:r>
              <a:rPr kumimoji="1" lang="ja-JP" altLang="en-US" sz="1000" b="1"/>
              <a:t>装備パーツ</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646241"/>
            <a:ext cx="3903633" cy="400110"/>
          </a:xfrm>
          <a:prstGeom prst="rect">
            <a:avLst/>
          </a:prstGeom>
          <a:noFill/>
        </p:spPr>
        <p:txBody>
          <a:bodyPr wrap="none" rtlCol="0">
            <a:spAutoFit/>
          </a:bodyPr>
          <a:lstStyle/>
          <a:p>
            <a:r>
              <a:rPr kumimoji="1" lang="ja-JP" altLang="en-US" sz="1000"/>
              <a:t>装備しているパーツのアイコンとそのレア度。</a:t>
            </a:r>
            <a:endParaRPr kumimoji="1" lang="en-US" altLang="ja-JP" sz="1000"/>
          </a:p>
          <a:p>
            <a:r>
              <a:rPr kumimoji="1" lang="ja-JP" altLang="en-US" sz="1000"/>
              <a:t>このアイコンをタップするとタブはパーツに自動で切り替わる。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a:t>02.</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a:t>03.</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a:t>04.</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8001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装備結晶</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324841"/>
            <a:ext cx="3775393" cy="1015663"/>
          </a:xfrm>
          <a:prstGeom prst="rect">
            <a:avLst/>
          </a:prstGeom>
          <a:noFill/>
        </p:spPr>
        <p:txBody>
          <a:bodyPr wrap="none" rtlCol="0">
            <a:spAutoFit/>
          </a:bodyPr>
          <a:lstStyle/>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このアイコンをタップするとタブは結晶に自動で切り替わる。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a:t>10.</a:t>
            </a:r>
            <a:r>
              <a:rPr kumimoji="1" lang="ja-JP" altLang="en-US" sz="700"/>
              <a:t>武器アイコン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341792"/>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結晶効果</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586623"/>
            <a:ext cx="3262432" cy="400110"/>
          </a:xfrm>
          <a:prstGeom prst="rect">
            <a:avLst/>
          </a:prstGeom>
          <a:noFill/>
        </p:spPr>
        <p:txBody>
          <a:bodyPr wrap="none" rtlCol="0">
            <a:spAutoFit/>
          </a:bodyPr>
          <a:lstStyle/>
          <a:p>
            <a:r>
              <a:rPr kumimoji="1" lang="ja-JP" altLang="en-US" sz="1000"/>
              <a:t>結晶名と結晶の効果。</a:t>
            </a:r>
            <a:endParaRPr kumimoji="1" lang="en-US" altLang="ja-JP" sz="1000"/>
          </a:p>
          <a:p>
            <a:r>
              <a:rPr kumimoji="1" lang="ja-JP" altLang="en-US" sz="1000"/>
              <a:t>文が長くなっても対応できるようにスクロール対応。</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ブルー が含まれている画像&#10;&#10;自動的に生成された説明">
            <a:extLst>
              <a:ext uri="{FF2B5EF4-FFF2-40B4-BE49-F238E27FC236}">
                <a16:creationId xmlns:a16="http://schemas.microsoft.com/office/drawing/2014/main" id="{7750F947-F912-4BB9-9E32-D27ACC291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84" y="903196"/>
            <a:ext cx="1997276"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co160.</a:t>
            </a:r>
            <a:r>
              <a:rPr kumimoji="1" lang="ja-JP" altLang="en-US" sz="1200" b="1"/>
              <a:t>装備セット画面（</a:t>
            </a:r>
            <a:r>
              <a:rPr kumimoji="1" lang="en-US" altLang="ja-JP" sz="1200" b="1"/>
              <a:t>2/2</a:t>
            </a:r>
            <a:r>
              <a:rPr kumimoji="1" lang="ja-JP" altLang="en-US" sz="1200" b="1"/>
              <a:t>）</a:t>
            </a:r>
            <a:r>
              <a:rPr kumimoji="1" lang="ja-JP" altLang="en-US" sz="1000" b="1">
                <a:solidFill>
                  <a:srgbClr val="FF0000"/>
                </a:solidFill>
              </a:rPr>
              <a:t>（</a:t>
            </a:r>
            <a:r>
              <a:rPr kumimoji="1" lang="en-US" altLang="ja-JP" sz="1000" b="1">
                <a:solidFill>
                  <a:srgbClr val="FF0000"/>
                </a:solidFill>
              </a:rPr>
              <a:t>20191227</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62461" y="1055117"/>
            <a:ext cx="1640130" cy="6530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643125" cy="200055"/>
          </a:xfrm>
          <a:prstGeom prst="rect">
            <a:avLst/>
          </a:prstGeom>
          <a:noFill/>
        </p:spPr>
        <p:txBody>
          <a:bodyPr wrap="none" rtlCol="0">
            <a:spAutoFit/>
          </a:bodyPr>
          <a:lstStyle/>
          <a:p>
            <a:r>
              <a:rPr kumimoji="1" lang="en-US" altLang="ja-JP" sz="700"/>
              <a:t>01</a:t>
            </a:r>
            <a:r>
              <a:rPr kumimoji="1" lang="ja-JP" altLang="en-US" sz="700"/>
              <a:t>武器画像</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955089"/>
            <a:ext cx="620683" cy="246221"/>
          </a:xfrm>
          <a:prstGeom prst="rect">
            <a:avLst/>
          </a:prstGeom>
          <a:noFill/>
        </p:spPr>
        <p:txBody>
          <a:bodyPr wrap="none" rtlCol="0">
            <a:spAutoFit/>
          </a:bodyPr>
          <a:lstStyle/>
          <a:p>
            <a:r>
              <a:rPr kumimoji="1" lang="en-US" altLang="ja-JP" sz="1000" b="1"/>
              <a:t>09.</a:t>
            </a:r>
            <a:r>
              <a:rPr kumimoji="1" lang="ja-JP" altLang="en-US" sz="1000" b="1"/>
              <a:t>タブ</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199920"/>
            <a:ext cx="3134191" cy="1323439"/>
          </a:xfrm>
          <a:prstGeom prst="rect">
            <a:avLst/>
          </a:prstGeom>
          <a:noFill/>
        </p:spPr>
        <p:txBody>
          <a:bodyPr wrap="none" rtlCol="0">
            <a:spAutoFit/>
          </a:bodyPr>
          <a:lstStyle/>
          <a:p>
            <a:r>
              <a:rPr kumimoji="1" lang="ja-JP" altLang="en-US" sz="1000">
                <a:latin typeface="+mn-ea"/>
              </a:rPr>
              <a:t>ここでは武器、パーツ、結晶の一覧に切り替わる。</a:t>
            </a:r>
            <a:endParaRPr kumimoji="1" lang="en-US" altLang="ja-JP" sz="1000">
              <a:latin typeface="+mn-ea"/>
            </a:endParaRPr>
          </a:p>
          <a:p>
            <a:r>
              <a:rPr kumimoji="1" lang="ja-JP" altLang="en-US" sz="1000">
                <a:latin typeface="+mn-ea"/>
              </a:rPr>
              <a:t>切り替わった際の仕様は</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を参照。</a:t>
            </a:r>
            <a:endParaRPr kumimoji="1" lang="en-US" altLang="ja-JP" sz="1000">
              <a:latin typeface="+mn-ea"/>
            </a:endParaRPr>
          </a:p>
          <a:p>
            <a:endParaRPr kumimoji="1" lang="en-US" altLang="ja-JP" sz="1000">
              <a:latin typeface="+mn-ea"/>
            </a:endParaRPr>
          </a:p>
          <a:p>
            <a:r>
              <a:rPr kumimoji="1" lang="ja-JP" altLang="en-US" sz="1000">
                <a:latin typeface="+mn-ea"/>
              </a:rPr>
              <a:t>タブは３つ。</a:t>
            </a:r>
            <a:endParaRPr kumimoji="1" lang="en-US" altLang="ja-JP" sz="1000">
              <a:latin typeface="+mn-ea"/>
            </a:endParaRPr>
          </a:p>
          <a:p>
            <a:r>
              <a:rPr kumimoji="1" lang="ja-JP" altLang="en-US" sz="1000">
                <a:latin typeface="+mn-ea"/>
              </a:rPr>
              <a:t>　・武器</a:t>
            </a:r>
            <a:endParaRPr kumimoji="1" lang="en-US" altLang="ja-JP" sz="1000">
              <a:latin typeface="+mn-ea"/>
            </a:endParaRPr>
          </a:p>
          <a:p>
            <a:r>
              <a:rPr kumimoji="1" lang="ja-JP" altLang="en-US" sz="1000">
                <a:latin typeface="+mn-ea"/>
              </a:rPr>
              <a:t>　・パーツ</a:t>
            </a:r>
            <a:endParaRPr kumimoji="1" lang="en-US" altLang="ja-JP" sz="1000">
              <a:latin typeface="+mn-ea"/>
            </a:endParaRPr>
          </a:p>
          <a:p>
            <a:r>
              <a:rPr kumimoji="1" lang="ja-JP" altLang="en-US" sz="1000">
                <a:latin typeface="+mn-ea"/>
              </a:rPr>
              <a:t>　・結晶</a:t>
            </a:r>
            <a:endParaRPr kumimoji="1" lang="en-US" altLang="ja-JP" sz="100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528970"/>
            <a:ext cx="1133644" cy="246221"/>
          </a:xfrm>
          <a:prstGeom prst="rect">
            <a:avLst/>
          </a:prstGeom>
          <a:noFill/>
        </p:spPr>
        <p:txBody>
          <a:bodyPr wrap="none" rtlCol="0">
            <a:spAutoFit/>
          </a:bodyPr>
          <a:lstStyle/>
          <a:p>
            <a:r>
              <a:rPr kumimoji="1" lang="en-US" altLang="ja-JP" sz="1000" b="1"/>
              <a:t>10.</a:t>
            </a:r>
            <a:r>
              <a:rPr kumimoji="1" lang="ja-JP" altLang="en-US" sz="1000" b="1"/>
              <a:t>武器アイコン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73801"/>
            <a:ext cx="4544834" cy="1785104"/>
          </a:xfrm>
          <a:prstGeom prst="rect">
            <a:avLst/>
          </a:prstGeom>
          <a:noFill/>
        </p:spPr>
        <p:txBody>
          <a:bodyPr wrap="none" rtlCol="0">
            <a:spAutoFit/>
          </a:bodyPr>
          <a:lstStyle/>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タブで表示を切り替えてアイコンをタップした際の挙動は、</a:t>
            </a:r>
            <a:endParaRPr kumimoji="1" lang="en-US" altLang="ja-JP" sz="1000"/>
          </a:p>
          <a:p>
            <a:endParaRPr kumimoji="1" lang="en-US" altLang="ja-JP" sz="1000"/>
          </a:p>
          <a:p>
            <a:r>
              <a:rPr kumimoji="1" lang="en-US" altLang="ja-JP" sz="1000"/>
              <a:t>1</a:t>
            </a:r>
            <a:r>
              <a:rPr kumimoji="1" lang="ja-JP" altLang="en-US" sz="1000"/>
              <a:t>．空きがあればセットする。</a:t>
            </a:r>
            <a:endParaRPr kumimoji="1" lang="en-US" altLang="ja-JP" sz="1000"/>
          </a:p>
          <a:p>
            <a:r>
              <a:rPr kumimoji="1" lang="en-US" altLang="ja-JP" sz="1000"/>
              <a:t>2</a:t>
            </a:r>
            <a:r>
              <a:rPr kumimoji="1" lang="ja-JP" altLang="en-US" sz="1000"/>
              <a:t>．空きがなければ無反応。</a:t>
            </a:r>
            <a:endParaRPr kumimoji="1" lang="en-US" altLang="ja-JP" sz="1000"/>
          </a:p>
          <a:p>
            <a:endParaRPr kumimoji="1" lang="en-US" altLang="ja-JP" sz="1000"/>
          </a:p>
          <a:p>
            <a:r>
              <a:rPr kumimoji="1" lang="en-US" altLang="ja-JP" sz="1000"/>
              <a:t>※</a:t>
            </a:r>
            <a:r>
              <a:rPr kumimoji="1" lang="ja-JP" altLang="en-US" sz="1000"/>
              <a:t>自動で入れ替えはしない。パーツは入れ替えてもよさそうな気がするが、</a:t>
            </a:r>
            <a:endParaRPr kumimoji="1" lang="en-US" altLang="ja-JP" sz="1000"/>
          </a:p>
          <a:p>
            <a:r>
              <a:rPr kumimoji="1" lang="ja-JP" altLang="en-US" sz="1000"/>
              <a:t>　結晶が埋まっていた場合、どれと入れ替えるかの判断がつかない。</a:t>
            </a:r>
            <a:endParaRPr kumimoji="1" lang="en-US" altLang="ja-JP" sz="1000"/>
          </a:p>
          <a:p>
            <a:r>
              <a:rPr kumimoji="1" lang="ja-JP" altLang="en-US" sz="1000"/>
              <a:t>　結晶と動作を統一するためにパーツも入れ替えを行わない。</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931437" y="1357520"/>
            <a:ext cx="971154" cy="27508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a:off x="2649894" y="1803341"/>
            <a:ext cx="252697" cy="3824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2078404" y="1589662"/>
            <a:ext cx="824187" cy="23288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154156" y="2109012"/>
            <a:ext cx="748435" cy="542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595535" y="2228082"/>
            <a:ext cx="1307056" cy="662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57492"/>
            <a:ext cx="579005" cy="200055"/>
          </a:xfrm>
          <a:prstGeom prst="rect">
            <a:avLst/>
          </a:prstGeom>
          <a:noFill/>
        </p:spPr>
        <p:txBody>
          <a:bodyPr wrap="none" rtlCol="0">
            <a:spAutoFit/>
          </a:bodyPr>
          <a:lstStyle/>
          <a:p>
            <a:r>
              <a:rPr kumimoji="1" lang="en-US" altLang="ja-JP" sz="700"/>
              <a:t>02.</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489634"/>
            <a:ext cx="579005" cy="200055"/>
          </a:xfrm>
          <a:prstGeom prst="rect">
            <a:avLst/>
          </a:prstGeom>
          <a:noFill/>
        </p:spPr>
        <p:txBody>
          <a:bodyPr wrap="none" rtlCol="0">
            <a:spAutoFit/>
          </a:bodyPr>
          <a:lstStyle/>
          <a:p>
            <a:r>
              <a:rPr kumimoji="1" lang="en-US" altLang="ja-JP" sz="700"/>
              <a:t>03.</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741558"/>
            <a:ext cx="758541" cy="200055"/>
          </a:xfrm>
          <a:prstGeom prst="rect">
            <a:avLst/>
          </a:prstGeom>
          <a:noFill/>
        </p:spPr>
        <p:txBody>
          <a:bodyPr wrap="none" rtlCol="0">
            <a:spAutoFit/>
          </a:bodyPr>
          <a:lstStyle/>
          <a:p>
            <a:r>
              <a:rPr kumimoji="1" lang="en-US" altLang="ja-JP" sz="700"/>
              <a:t>04.</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08984"/>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19426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564504"/>
            <a:ext cx="1261884" cy="246221"/>
          </a:xfrm>
          <a:prstGeom prst="rect">
            <a:avLst/>
          </a:prstGeom>
          <a:noFill/>
        </p:spPr>
        <p:txBody>
          <a:bodyPr wrap="none" rtlCol="0">
            <a:noAutofit/>
          </a:bodyPr>
          <a:lstStyle/>
          <a:p>
            <a:r>
              <a:rPr kumimoji="1" lang="en-US" altLang="ja-JP" sz="1000" b="1">
                <a:latin typeface="+mn-ea"/>
              </a:rPr>
              <a:t>11.</a:t>
            </a:r>
            <a:r>
              <a:rPr kumimoji="1" lang="ja-JP" altLang="en-US" sz="1000" b="1">
                <a:latin typeface="+mn-ea"/>
              </a:rPr>
              <a:t>装備中武器</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809335"/>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a:off x="1459094" y="2568750"/>
            <a:ext cx="1443497" cy="1088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479603"/>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892347" y="276166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1931437" y="2722453"/>
            <a:ext cx="960910" cy="1392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069457"/>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a:off x="1841502" y="2993387"/>
            <a:ext cx="1061089" cy="1760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375043"/>
            <a:ext cx="848309" cy="200055"/>
          </a:xfrm>
          <a:prstGeom prst="rect">
            <a:avLst/>
          </a:prstGeom>
          <a:noFill/>
        </p:spPr>
        <p:txBody>
          <a:bodyPr wrap="none" rtlCol="0">
            <a:spAutoFit/>
          </a:bodyPr>
          <a:lstStyle/>
          <a:p>
            <a:r>
              <a:rPr kumimoji="1" lang="en-US" altLang="ja-JP" sz="700"/>
              <a:t>10.</a:t>
            </a:r>
            <a:r>
              <a:rPr kumimoji="1" lang="ja-JP" altLang="en-US" sz="700"/>
              <a:t>武器アイコン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a:off x="1959952" y="3315677"/>
            <a:ext cx="942639" cy="1593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619202"/>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370182" y="3503107"/>
            <a:ext cx="1532409" cy="2161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3890685"/>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487796" y="3990713"/>
            <a:ext cx="414795" cy="2339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26686"/>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92749"/>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89573" y="5515831"/>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82016" y="5760662"/>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67800" y="6004103"/>
            <a:ext cx="1261884" cy="246221"/>
          </a:xfrm>
          <a:prstGeom prst="rect">
            <a:avLst/>
          </a:prstGeom>
          <a:noFill/>
        </p:spPr>
        <p:txBody>
          <a:bodyPr wrap="none" rtlCol="0">
            <a:noAutofit/>
          </a:bodyPr>
          <a:lstStyle/>
          <a:p>
            <a:r>
              <a:rPr kumimoji="1" lang="en-US" altLang="ja-JP" sz="1000" b="1">
                <a:latin typeface="+mn-ea"/>
              </a:rPr>
              <a:t>13.OK</a:t>
            </a:r>
            <a:r>
              <a:rPr kumimoji="1" lang="ja-JP" altLang="en-US" sz="1000" b="1">
                <a:latin typeface="+mn-ea"/>
              </a:rPr>
              <a:t>ボタン</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60243" y="6248934"/>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コンピュータ が含まれている画像&#10;&#10;自動的に生成された説明">
            <a:extLst>
              <a:ext uri="{FF2B5EF4-FFF2-40B4-BE49-F238E27FC236}">
                <a16:creationId xmlns:a16="http://schemas.microsoft.com/office/drawing/2014/main" id="{6C0010A9-8F31-43E9-98AD-225A8EB1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974165"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81986"/>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26817"/>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7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3"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60"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982750" y="3520294"/>
            <a:ext cx="797852" cy="553998"/>
          </a:xfrm>
          <a:prstGeom prst="rect">
            <a:avLst/>
          </a:prstGeom>
        </p:spPr>
      </p:pic>
      <p:sp>
        <p:nvSpPr>
          <p:cNvPr id="29" name="テキスト ボックス 28">
            <a:extLst>
              <a:ext uri="{FF2B5EF4-FFF2-40B4-BE49-F238E27FC236}">
                <a16:creationId xmlns:a16="http://schemas.microsoft.com/office/drawing/2014/main" id="{86FB0303-0558-4380-88F2-F81835A7A14A}"/>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31" name="直線コネクタ 30">
            <a:extLst>
              <a:ext uri="{FF2B5EF4-FFF2-40B4-BE49-F238E27FC236}">
                <a16:creationId xmlns:a16="http://schemas.microsoft.com/office/drawing/2014/main" id="{8BE15A30-B4C5-4789-AEA5-85EC0F8CE556}"/>
              </a:ext>
            </a:extLst>
          </p:cNvPr>
          <p:cNvCxnSpPr>
            <a:cxnSpLocks/>
            <a:endCxn id="2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3C615B-BE4A-4AD5-A793-E79583F86E89}"/>
              </a:ext>
            </a:extLst>
          </p:cNvPr>
          <p:cNvSpPr txBox="1"/>
          <p:nvPr/>
        </p:nvSpPr>
        <p:spPr>
          <a:xfrm>
            <a:off x="4267800" y="4113880"/>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460243" y="4358711"/>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4"/>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62370"/>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907201"/>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Tree>
    <p:extLst>
      <p:ext uri="{BB962C8B-B14F-4D97-AF65-F5344CB8AC3E}">
        <p14:creationId xmlns:p14="http://schemas.microsoft.com/office/powerpoint/2010/main" val="171839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スクリーンショット, コンピュータ が含まれている画像&#10;&#10;自動的に生成された説明">
            <a:extLst>
              <a:ext uri="{FF2B5EF4-FFF2-40B4-BE49-F238E27FC236}">
                <a16:creationId xmlns:a16="http://schemas.microsoft.com/office/drawing/2014/main" id="{78935AA6-F72D-4BEB-9488-F0E52761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626889"/>
            <a:ext cx="1133644" cy="246221"/>
          </a:xfrm>
          <a:prstGeom prst="rect">
            <a:avLst/>
          </a:prstGeom>
          <a:noFill/>
        </p:spPr>
        <p:txBody>
          <a:bodyPr wrap="none" rtlCol="0">
            <a:spAutoFit/>
          </a:bodyPr>
          <a:lstStyle/>
          <a:p>
            <a:r>
              <a:rPr kumimoji="1" lang="en-US" altLang="ja-JP" sz="1000" b="1"/>
              <a:t>04.</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871720"/>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4269139" y="2624656"/>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461582" y="2869487"/>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1888100164"/>
              </p:ext>
            </p:extLst>
          </p:nvPr>
        </p:nvGraphicFramePr>
        <p:xfrm>
          <a:off x="4169564" y="3997879"/>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362993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22502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3108543"/>
          </a:xfrm>
          <a:prstGeom prst="rect">
            <a:avLst/>
          </a:prstGeom>
          <a:noFill/>
        </p:spPr>
        <p:txBody>
          <a:bodyPr wrap="none" rtlCol="0" anchor="t">
            <a:spAutoFit/>
          </a:bodyPr>
          <a:lstStyle/>
          <a:p>
            <a:r>
              <a:rPr kumimoji="1" lang="ja-JP" altLang="en-US" sz="1200" b="1"/>
              <a:t>○おまかせ編成</a:t>
            </a:r>
            <a:endParaRPr kumimoji="1" lang="en-US" altLang="ja-JP" sz="1200" b="1"/>
          </a:p>
          <a:p>
            <a:r>
              <a:rPr kumimoji="1" lang="ja-JP" altLang="en-US" sz="1200" b="1"/>
              <a:t>　　キャラ・ＴＲカード・武器、パーツ、結晶を一括で選択</a:t>
            </a:r>
            <a:endParaRPr kumimoji="1" lang="en-US" altLang="ja-JP" sz="1200" b="1"/>
          </a:p>
          <a:p>
            <a:endParaRPr kumimoji="1" lang="en-US" altLang="ja-JP" sz="1200" b="1"/>
          </a:p>
          <a:p>
            <a:r>
              <a:rPr kumimoji="1" lang="ja-JP" altLang="en-US" sz="1200" b="1"/>
              <a:t>　・キャラ</a:t>
            </a:r>
            <a:r>
              <a:rPr kumimoji="1" lang="en-US" altLang="ja-JP" sz="1200" b="1"/>
              <a:t>(</a:t>
            </a:r>
            <a:r>
              <a:rPr kumimoji="1" lang="en-US" altLang="ja-JP" sz="1200" b="1">
                <a:solidFill>
                  <a:srgbClr val="FF0000"/>
                </a:solidFill>
              </a:rPr>
              <a:t>20200123</a:t>
            </a:r>
            <a:r>
              <a:rPr kumimoji="1" lang="ja-JP" altLang="en-US" sz="1200" b="1">
                <a:solidFill>
                  <a:srgbClr val="FF0000"/>
                </a:solidFill>
              </a:rPr>
              <a:t>追記</a:t>
            </a:r>
            <a:r>
              <a:rPr kumimoji="1" lang="en-US" altLang="ja-JP" sz="1200" b="1"/>
              <a:t>)</a:t>
            </a:r>
          </a:p>
          <a:p>
            <a:r>
              <a:rPr kumimoji="1" lang="ja-JP" altLang="en-US" sz="1200" b="1"/>
              <a:t>　　</a:t>
            </a:r>
            <a:r>
              <a:rPr kumimoji="1" lang="ja-JP" altLang="en-US" sz="1200"/>
              <a:t>必ず３体選択</a:t>
            </a:r>
            <a:endParaRPr kumimoji="1" lang="en-US" altLang="ja-JP" sz="1200"/>
          </a:p>
          <a:p>
            <a:r>
              <a:rPr kumimoji="1" lang="ja-JP" altLang="en-US" sz="1200" b="1"/>
              <a:t>　　</a:t>
            </a:r>
            <a:r>
              <a:rPr kumimoji="1" lang="ja-JP" altLang="en-US" sz="1200"/>
              <a:t>開発中のキャラは選択できないようにグレーアウト</a:t>
            </a:r>
            <a:endParaRPr kumimoji="1" lang="en-US" altLang="ja-JP" sz="1200"/>
          </a:p>
          <a:p>
            <a:r>
              <a:rPr kumimoji="1" lang="ja-JP" altLang="en-US" sz="1200"/>
              <a:t>　　</a:t>
            </a:r>
            <a:r>
              <a:rPr kumimoji="1" lang="en-US" altLang="ja-JP" sz="800"/>
              <a:t>※</a:t>
            </a:r>
            <a:r>
              <a:rPr kumimoji="1" lang="ja-JP" altLang="en-US" sz="800"/>
              <a:t> 開発中の示唆はテキスト </a:t>
            </a:r>
            <a:r>
              <a:rPr kumimoji="1" lang="en-US" altLang="ja-JP" sz="800"/>
              <a:t>or</a:t>
            </a:r>
            <a:r>
              <a:rPr kumimoji="1" lang="ja-JP" altLang="en-US" sz="800"/>
              <a:t> アイコン</a:t>
            </a:r>
            <a:r>
              <a:rPr kumimoji="1" lang="en-US" altLang="ja-JP" sz="800"/>
              <a:t>(</a:t>
            </a:r>
            <a:r>
              <a:rPr kumimoji="1" lang="ja-JP" altLang="en-US" sz="800"/>
              <a:t>要相談</a:t>
            </a:r>
            <a:r>
              <a:rPr kumimoji="1" lang="en-US" altLang="ja-JP" sz="800"/>
              <a:t>)</a:t>
            </a:r>
          </a:p>
          <a:p>
            <a:endParaRPr kumimoji="1" lang="en-US" altLang="ja-JP" sz="800"/>
          </a:p>
          <a:p>
            <a:endParaRPr kumimoji="1" lang="en-US" altLang="ja-JP" sz="800"/>
          </a:p>
          <a:p>
            <a:r>
              <a:rPr kumimoji="1" lang="ja-JP" altLang="en-US" sz="1200" b="1"/>
              <a:t>　・ソート </a:t>
            </a:r>
            <a:r>
              <a:rPr kumimoji="1" lang="en-US" altLang="ja-JP" sz="900">
                <a:solidFill>
                  <a:srgbClr val="FF0000"/>
                </a:solidFill>
              </a:rPr>
              <a:t>※ALL</a:t>
            </a:r>
            <a:r>
              <a:rPr kumimoji="1" lang="ja-JP" altLang="en-US" sz="900">
                <a:solidFill>
                  <a:srgbClr val="FF0000"/>
                </a:solidFill>
              </a:rPr>
              <a:t>を廃止</a:t>
            </a:r>
            <a:endParaRPr kumimoji="1" lang="en-US" altLang="ja-JP" sz="900">
              <a:solidFill>
                <a:srgbClr val="FF0000"/>
              </a:solidFill>
            </a:endParaRPr>
          </a:p>
          <a:p>
            <a:r>
              <a:rPr kumimoji="1" lang="ja-JP" altLang="en-US" sz="1200" b="1"/>
              <a:t>　　</a:t>
            </a:r>
            <a:r>
              <a:rPr kumimoji="1" lang="ja-JP" altLang="en-US" sz="1200">
                <a:ea typeface="メイリオ"/>
              </a:rPr>
              <a:t>複数を選択することは出来ない。</a:t>
            </a:r>
            <a:endParaRPr lang="ja-JP" altLang="en-US" sz="1200">
              <a:ea typeface="メイリオ"/>
            </a:endParaRPr>
          </a:p>
          <a:p>
            <a:r>
              <a:rPr kumimoji="1" lang="ja-JP" altLang="en-US" sz="1200">
                <a:ea typeface="メイリオ"/>
              </a:rPr>
              <a:t>　　属性の優先なども踏まえ、</a:t>
            </a:r>
            <a:endParaRPr kumimoji="1" lang="en-US" altLang="ja-JP" sz="1200">
              <a:ea typeface="メイリオ"/>
            </a:endParaRPr>
          </a:p>
          <a:p>
            <a:r>
              <a:rPr kumimoji="1" lang="ja-JP" altLang="en-US" sz="1200">
                <a:ea typeface="メイリオ"/>
              </a:rPr>
              <a:t>　　指定したパラメータが同じの値の場合は、</a:t>
            </a:r>
            <a:endParaRPr lang="en-US" altLang="ja-JP" sz="1200">
              <a:ea typeface="メイリオ"/>
            </a:endParaRPr>
          </a:p>
          <a:p>
            <a:r>
              <a:rPr kumimoji="1" lang="ja-JP" altLang="en-US" sz="1200"/>
              <a:t>　　</a:t>
            </a:r>
            <a:r>
              <a:rPr kumimoji="1" lang="ja-JP" altLang="en-US" sz="1200" b="1"/>
              <a:t>レア </a:t>
            </a:r>
            <a:r>
              <a:rPr kumimoji="1" lang="en-US" altLang="ja-JP" sz="1200" b="1"/>
              <a:t>&gt; </a:t>
            </a:r>
            <a:r>
              <a:rPr kumimoji="1" lang="ja-JP" altLang="en-US" sz="1200" b="1"/>
              <a:t>進化 </a:t>
            </a:r>
            <a:r>
              <a:rPr kumimoji="1" lang="en-US" altLang="ja-JP" sz="1200" b="1"/>
              <a:t>&gt;</a:t>
            </a:r>
            <a:r>
              <a:rPr kumimoji="1" lang="ja-JP" altLang="en-US" sz="1200" b="1"/>
              <a:t> レベル </a:t>
            </a:r>
            <a:r>
              <a:rPr kumimoji="1" lang="en-US" altLang="ja-JP" sz="1200" b="1"/>
              <a:t>&gt;</a:t>
            </a:r>
            <a:r>
              <a:rPr kumimoji="1" lang="ja-JP" altLang="en-US" sz="1200" b="1"/>
              <a:t> 入手</a:t>
            </a:r>
            <a:r>
              <a:rPr kumimoji="1" lang="en-US" altLang="ja-JP" sz="1200" b="1"/>
              <a:t>(</a:t>
            </a:r>
            <a:r>
              <a:rPr kumimoji="1" lang="ja-JP" altLang="en-US" sz="1200" b="1"/>
              <a:t>新</a:t>
            </a:r>
            <a:r>
              <a:rPr kumimoji="1" lang="en-US" altLang="ja-JP" sz="1200" b="1"/>
              <a:t>)</a:t>
            </a:r>
          </a:p>
          <a:p>
            <a:r>
              <a:rPr kumimoji="1" lang="ja-JP" altLang="en-US" sz="1200"/>
              <a:t>　　で選択する。</a:t>
            </a:r>
            <a:endParaRPr kumimoji="1" lang="en-US" altLang="ja-JP" sz="1200"/>
          </a:p>
          <a:p>
            <a:r>
              <a:rPr kumimoji="1" lang="ja-JP" altLang="en-US" sz="1200">
                <a:ea typeface="メイリオ"/>
              </a:rPr>
              <a:t>　　</a:t>
            </a:r>
            <a:endParaRPr kumimoji="1" lang="en-US" altLang="ja-JP" sz="1200">
              <a:ea typeface="メイリオ"/>
            </a:endParaRPr>
          </a:p>
          <a:p>
            <a:r>
              <a:rPr kumimoji="1" lang="en-US" altLang="ja-JP" sz="1200">
                <a:ea typeface="メイリオ"/>
              </a:rPr>
              <a:t>　　※</a:t>
            </a:r>
            <a:r>
              <a:rPr kumimoji="1" lang="ja-JP" altLang="en-US" sz="1200">
                <a:ea typeface="メイリオ"/>
              </a:rPr>
              <a:t>細部まで同一の場合は新しく入手した方を優先</a:t>
            </a:r>
            <a:endParaRPr lang="en-US" altLang="ja-JP" sz="120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811"/>
            <a:ext cx="4365943" cy="6446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919395"/>
            <a:ext cx="1142690" cy="307777"/>
          </a:xfrm>
          <a:prstGeom prst="rect">
            <a:avLst/>
          </a:prstGeom>
          <a:noFill/>
        </p:spPr>
        <p:txBody>
          <a:bodyPr wrap="square" rtlCol="0">
            <a:spAutoFit/>
          </a:bodyPr>
          <a:lstStyle/>
          <a:p>
            <a:r>
              <a:rPr kumimoji="1" lang="ja-JP" altLang="en-US" sz="140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5671282"/>
            <a:ext cx="10945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5664033"/>
            <a:ext cx="1094533"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grpSp>
        <p:nvGrpSpPr>
          <p:cNvPr id="140" name="グループ化 139">
            <a:extLst>
              <a:ext uri="{FF2B5EF4-FFF2-40B4-BE49-F238E27FC236}">
                <a16:creationId xmlns:a16="http://schemas.microsoft.com/office/drawing/2014/main" id="{B3D96420-6B6B-4749-966E-527D7138EABB}"/>
              </a:ext>
            </a:extLst>
          </p:cNvPr>
          <p:cNvGrpSpPr/>
          <p:nvPr/>
        </p:nvGrpSpPr>
        <p:grpSpPr>
          <a:xfrm>
            <a:off x="5630700" y="4275179"/>
            <a:ext cx="2936769" cy="200936"/>
            <a:chOff x="5053938" y="1391818"/>
            <a:chExt cx="3103401" cy="351973"/>
          </a:xfrm>
          <a:solidFill>
            <a:schemeClr val="accent1">
              <a:lumMod val="50000"/>
            </a:schemeClr>
          </a:solidFill>
        </p:grpSpPr>
        <p:sp>
          <p:nvSpPr>
            <p:cNvPr id="130" name="四角形: 角を丸くする 129">
              <a:extLst>
                <a:ext uri="{FF2B5EF4-FFF2-40B4-BE49-F238E27FC236}">
                  <a16:creationId xmlns:a16="http://schemas.microsoft.com/office/drawing/2014/main" id="{E1A8E439-EA9D-4C8A-AA17-61F0D1985679}"/>
                </a:ext>
              </a:extLst>
            </p:cNvPr>
            <p:cNvSpPr/>
            <p:nvPr/>
          </p:nvSpPr>
          <p:spPr>
            <a:xfrm>
              <a:off x="5053938"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属性Ａ</a:t>
              </a:r>
              <a:endParaRPr kumimoji="1" lang="en-US" altLang="ja-JP" sz="800"/>
            </a:p>
            <a:p>
              <a:pPr algn="ctr"/>
              <a:r>
                <a:rPr kumimoji="1" lang="ja-JP" altLang="en-US" sz="800"/>
                <a:t>優先</a:t>
              </a:r>
              <a:endParaRPr kumimoji="1" lang="en-US" altLang="ja-JP" sz="80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5685954"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317970"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属性Ｃ</a:t>
              </a:r>
              <a:endParaRPr kumimoji="1" lang="en-US" altLang="ja-JP" sz="800"/>
            </a:p>
            <a:p>
              <a:pPr algn="ctr"/>
              <a:r>
                <a:rPr kumimoji="1" lang="ja-JP" altLang="en-US" sz="800"/>
                <a:t>優先</a:t>
              </a:r>
              <a:endParaRPr kumimoji="1" lang="en-US" altLang="ja-JP" sz="80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6949986"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7582002" y="1391818"/>
              <a:ext cx="575337" cy="351973"/>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属性Ｅ</a:t>
              </a:r>
              <a:endParaRPr kumimoji="1" lang="en-US" altLang="ja-JP" sz="800"/>
            </a:p>
            <a:p>
              <a:pPr algn="ctr"/>
              <a:r>
                <a:rPr kumimoji="1" lang="ja-JP" altLang="en-US" sz="800"/>
                <a:t>優先</a:t>
              </a:r>
              <a:endParaRPr kumimoji="1" lang="en-US" altLang="ja-JP" sz="800"/>
            </a:p>
          </p:txBody>
        </p:sp>
      </p:grpSp>
      <p:sp>
        <p:nvSpPr>
          <p:cNvPr id="159" name="四角形: 角を丸くする 158">
            <a:extLst>
              <a:ext uri="{FF2B5EF4-FFF2-40B4-BE49-F238E27FC236}">
                <a16:creationId xmlns:a16="http://schemas.microsoft.com/office/drawing/2014/main" id="{ED5ECCA6-83CC-44BA-AE4D-3565454F48EF}"/>
              </a:ext>
            </a:extLst>
          </p:cNvPr>
          <p:cNvSpPr/>
          <p:nvPr/>
        </p:nvSpPr>
        <p:spPr>
          <a:xfrm>
            <a:off x="6648706" y="3668262"/>
            <a:ext cx="1006073" cy="2142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160" name="四角形: 角を丸くする 159">
            <a:extLst>
              <a:ext uri="{FF2B5EF4-FFF2-40B4-BE49-F238E27FC236}">
                <a16:creationId xmlns:a16="http://schemas.microsoft.com/office/drawing/2014/main" id="{2D0C752D-6996-4063-B446-DA6B7DD27021}"/>
              </a:ext>
            </a:extLst>
          </p:cNvPr>
          <p:cNvSpPr/>
          <p:nvPr/>
        </p:nvSpPr>
        <p:spPr>
          <a:xfrm>
            <a:off x="7723393" y="3668262"/>
            <a:ext cx="1006073" cy="2142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変更しない</a:t>
            </a:r>
          </a:p>
        </p:txBody>
      </p:sp>
      <p:cxnSp>
        <p:nvCxnSpPr>
          <p:cNvPr id="164" name="直線コネクタ 163">
            <a:extLst>
              <a:ext uri="{FF2B5EF4-FFF2-40B4-BE49-F238E27FC236}">
                <a16:creationId xmlns:a16="http://schemas.microsoft.com/office/drawing/2014/main" id="{8E9CCBB9-F4B5-4700-8444-223AE3F9D387}"/>
              </a:ext>
            </a:extLst>
          </p:cNvPr>
          <p:cNvCxnSpPr>
            <a:cxnSpLocks/>
          </p:cNvCxnSpPr>
          <p:nvPr/>
        </p:nvCxnSpPr>
        <p:spPr>
          <a:xfrm>
            <a:off x="5054640" y="3495109"/>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テキスト ボックス 170">
            <a:extLst>
              <a:ext uri="{FF2B5EF4-FFF2-40B4-BE49-F238E27FC236}">
                <a16:creationId xmlns:a16="http://schemas.microsoft.com/office/drawing/2014/main" id="{6945E02D-869B-4868-A039-E1D099E39DD7}"/>
              </a:ext>
            </a:extLst>
          </p:cNvPr>
          <p:cNvSpPr txBox="1"/>
          <p:nvPr/>
        </p:nvSpPr>
        <p:spPr>
          <a:xfrm>
            <a:off x="4598224" y="3634464"/>
            <a:ext cx="1142690" cy="307777"/>
          </a:xfrm>
          <a:prstGeom prst="rect">
            <a:avLst/>
          </a:prstGeom>
          <a:noFill/>
        </p:spPr>
        <p:txBody>
          <a:bodyPr wrap="square" rtlCol="0">
            <a:spAutoFit/>
          </a:bodyPr>
          <a:lstStyle/>
          <a:p>
            <a:r>
              <a:rPr kumimoji="1" lang="en-US" altLang="ja-JP" sz="1400"/>
              <a:t>TR</a:t>
            </a:r>
            <a:r>
              <a:rPr kumimoji="1" lang="ja-JP" altLang="en-US" sz="1400"/>
              <a:t>カード</a:t>
            </a:r>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397678"/>
            <a:ext cx="2247044" cy="369332"/>
          </a:xfrm>
          <a:prstGeom prst="rect">
            <a:avLst/>
          </a:prstGeom>
          <a:noFill/>
        </p:spPr>
        <p:txBody>
          <a:bodyPr wrap="square" rtlCol="0">
            <a:spAutoFit/>
          </a:bodyPr>
          <a:lstStyle/>
          <a:p>
            <a:pPr algn="ctr"/>
            <a:r>
              <a:rPr kumimoji="1" lang="ja-JP" altLang="en-US"/>
              <a:t>おまかせ</a:t>
            </a:r>
          </a:p>
        </p:txBody>
      </p:sp>
      <p:grpSp>
        <p:nvGrpSpPr>
          <p:cNvPr id="318" name="グループ化 317">
            <a:extLst>
              <a:ext uri="{FF2B5EF4-FFF2-40B4-BE49-F238E27FC236}">
                <a16:creationId xmlns:a16="http://schemas.microsoft.com/office/drawing/2014/main" id="{C423F502-656C-47E5-91E8-215D4AA0F779}"/>
              </a:ext>
            </a:extLst>
          </p:cNvPr>
          <p:cNvGrpSpPr/>
          <p:nvPr/>
        </p:nvGrpSpPr>
        <p:grpSpPr>
          <a:xfrm>
            <a:off x="4707954" y="1387415"/>
            <a:ext cx="954749" cy="281014"/>
            <a:chOff x="5302877" y="1378933"/>
            <a:chExt cx="954749" cy="281014"/>
          </a:xfrm>
        </p:grpSpPr>
        <p:sp>
          <p:nvSpPr>
            <p:cNvPr id="126" name="四角形: 角を丸くする 125">
              <a:extLst>
                <a:ext uri="{FF2B5EF4-FFF2-40B4-BE49-F238E27FC236}">
                  <a16:creationId xmlns:a16="http://schemas.microsoft.com/office/drawing/2014/main" id="{50CF40C6-9F7A-4A18-A6BC-3183A711ECF0}"/>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267" name="グラフィックス 266" descr="ウインクしている顔 (塗りつぶしなし)">
              <a:extLst>
                <a:ext uri="{FF2B5EF4-FFF2-40B4-BE49-F238E27FC236}">
                  <a16:creationId xmlns:a16="http://schemas.microsoft.com/office/drawing/2014/main" id="{30C70891-3E80-4418-86E8-791081FEEC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19" name="グループ化 318">
            <a:extLst>
              <a:ext uri="{FF2B5EF4-FFF2-40B4-BE49-F238E27FC236}">
                <a16:creationId xmlns:a16="http://schemas.microsoft.com/office/drawing/2014/main" id="{F9F93A12-2581-4143-BB8E-0107F646DE32}"/>
              </a:ext>
            </a:extLst>
          </p:cNvPr>
          <p:cNvGrpSpPr/>
          <p:nvPr/>
        </p:nvGrpSpPr>
        <p:grpSpPr>
          <a:xfrm>
            <a:off x="5705848" y="1389119"/>
            <a:ext cx="954749" cy="281014"/>
            <a:chOff x="5302877" y="1378933"/>
            <a:chExt cx="954749" cy="281014"/>
          </a:xfrm>
        </p:grpSpPr>
        <p:sp>
          <p:nvSpPr>
            <p:cNvPr id="320" name="四角形: 角を丸くする 319">
              <a:extLst>
                <a:ext uri="{FF2B5EF4-FFF2-40B4-BE49-F238E27FC236}">
                  <a16:creationId xmlns:a16="http://schemas.microsoft.com/office/drawing/2014/main" id="{106E9BDF-6E32-47CA-9D77-BCA64A99747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21" name="グラフィックス 320" descr="ウインクしている顔 (塗りつぶしなし)">
              <a:extLst>
                <a:ext uri="{FF2B5EF4-FFF2-40B4-BE49-F238E27FC236}">
                  <a16:creationId xmlns:a16="http://schemas.microsoft.com/office/drawing/2014/main" id="{99BCA58F-D3D6-41A0-A750-068A284BF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22" name="グループ化 321">
            <a:extLst>
              <a:ext uri="{FF2B5EF4-FFF2-40B4-BE49-F238E27FC236}">
                <a16:creationId xmlns:a16="http://schemas.microsoft.com/office/drawing/2014/main" id="{0DF3F0DA-2B69-4265-9F35-3C93A05E8C4C}"/>
              </a:ext>
            </a:extLst>
          </p:cNvPr>
          <p:cNvGrpSpPr/>
          <p:nvPr/>
        </p:nvGrpSpPr>
        <p:grpSpPr>
          <a:xfrm>
            <a:off x="6696551" y="1387415"/>
            <a:ext cx="954749" cy="281014"/>
            <a:chOff x="5302877" y="1378933"/>
            <a:chExt cx="954749" cy="281014"/>
          </a:xfrm>
        </p:grpSpPr>
        <p:sp>
          <p:nvSpPr>
            <p:cNvPr id="323" name="四角形: 角を丸くする 322">
              <a:extLst>
                <a:ext uri="{FF2B5EF4-FFF2-40B4-BE49-F238E27FC236}">
                  <a16:creationId xmlns:a16="http://schemas.microsoft.com/office/drawing/2014/main" id="{3E2874AE-904E-4B63-A9DD-7FD7F1B77AD7}"/>
                </a:ext>
              </a:extLst>
            </p:cNvPr>
            <p:cNvSpPr/>
            <p:nvPr/>
          </p:nvSpPr>
          <p:spPr>
            <a:xfrm>
              <a:off x="5307212" y="1378933"/>
              <a:ext cx="950414" cy="2810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24" name="グラフィックス 323" descr="ウインクしている顔 (塗りつぶしなし)">
              <a:extLst>
                <a:ext uri="{FF2B5EF4-FFF2-40B4-BE49-F238E27FC236}">
                  <a16:creationId xmlns:a16="http://schemas.microsoft.com/office/drawing/2014/main" id="{E5C801C8-53C3-4FE5-9EB4-02902212D8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2877" y="1397948"/>
              <a:ext cx="245573" cy="245573"/>
            </a:xfrm>
            <a:prstGeom prst="rect">
              <a:avLst/>
            </a:prstGeom>
          </p:spPr>
        </p:pic>
      </p:grpSp>
      <p:grpSp>
        <p:nvGrpSpPr>
          <p:cNvPr id="325" name="グループ化 324">
            <a:extLst>
              <a:ext uri="{FF2B5EF4-FFF2-40B4-BE49-F238E27FC236}">
                <a16:creationId xmlns:a16="http://schemas.microsoft.com/office/drawing/2014/main" id="{AB7A71DF-8CDF-4964-8364-9AE7644EF3BD}"/>
              </a:ext>
            </a:extLst>
          </p:cNvPr>
          <p:cNvGrpSpPr/>
          <p:nvPr/>
        </p:nvGrpSpPr>
        <p:grpSpPr>
          <a:xfrm>
            <a:off x="7714015" y="1387415"/>
            <a:ext cx="954749" cy="281014"/>
            <a:chOff x="5302877" y="1378933"/>
            <a:chExt cx="954749" cy="281014"/>
          </a:xfrm>
        </p:grpSpPr>
        <p:sp>
          <p:nvSpPr>
            <p:cNvPr id="326" name="四角形: 角を丸くする 325">
              <a:extLst>
                <a:ext uri="{FF2B5EF4-FFF2-40B4-BE49-F238E27FC236}">
                  <a16:creationId xmlns:a16="http://schemas.microsoft.com/office/drawing/2014/main" id="{FAB3347B-2C13-4555-A4F0-348BBBC0A298}"/>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27" name="グラフィックス 326" descr="ウインクしている顔 (塗りつぶしなし)">
              <a:extLst>
                <a:ext uri="{FF2B5EF4-FFF2-40B4-BE49-F238E27FC236}">
                  <a16:creationId xmlns:a16="http://schemas.microsoft.com/office/drawing/2014/main" id="{50CDB7E9-9E27-4D8C-9483-B8F5FC61F6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sp>
        <p:nvSpPr>
          <p:cNvPr id="328" name="四角形: 角を丸くする 327">
            <a:extLst>
              <a:ext uri="{FF2B5EF4-FFF2-40B4-BE49-F238E27FC236}">
                <a16:creationId xmlns:a16="http://schemas.microsoft.com/office/drawing/2014/main" id="{F6C60A60-9AAB-4378-9A8C-81F0E17600A2}"/>
              </a:ext>
            </a:extLst>
          </p:cNvPr>
          <p:cNvSpPr/>
          <p:nvPr/>
        </p:nvSpPr>
        <p:spPr>
          <a:xfrm>
            <a:off x="6630438" y="946536"/>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705125" y="954147"/>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変更しない</a:t>
            </a:r>
          </a:p>
        </p:txBody>
      </p:sp>
      <p:grpSp>
        <p:nvGrpSpPr>
          <p:cNvPr id="342" name="グループ化 341">
            <a:extLst>
              <a:ext uri="{FF2B5EF4-FFF2-40B4-BE49-F238E27FC236}">
                <a16:creationId xmlns:a16="http://schemas.microsoft.com/office/drawing/2014/main" id="{32914E3A-0021-42CE-9318-10C41DFECA97}"/>
              </a:ext>
            </a:extLst>
          </p:cNvPr>
          <p:cNvGrpSpPr/>
          <p:nvPr/>
        </p:nvGrpSpPr>
        <p:grpSpPr>
          <a:xfrm>
            <a:off x="4707954" y="1689337"/>
            <a:ext cx="954749" cy="281014"/>
            <a:chOff x="5302877" y="1378933"/>
            <a:chExt cx="954749" cy="281014"/>
          </a:xfrm>
        </p:grpSpPr>
        <p:sp>
          <p:nvSpPr>
            <p:cNvPr id="343" name="四角形: 角を丸くする 342">
              <a:extLst>
                <a:ext uri="{FF2B5EF4-FFF2-40B4-BE49-F238E27FC236}">
                  <a16:creationId xmlns:a16="http://schemas.microsoft.com/office/drawing/2014/main" id="{CE5E6966-DF35-41BF-B1A9-F323343426C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44" name="グラフィックス 343" descr="ウインクしている顔 (塗りつぶしなし)">
              <a:extLst>
                <a:ext uri="{FF2B5EF4-FFF2-40B4-BE49-F238E27FC236}">
                  <a16:creationId xmlns:a16="http://schemas.microsoft.com/office/drawing/2014/main" id="{ACED1BC8-E0F0-497D-B041-62B34EED0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45" name="グループ化 344">
            <a:extLst>
              <a:ext uri="{FF2B5EF4-FFF2-40B4-BE49-F238E27FC236}">
                <a16:creationId xmlns:a16="http://schemas.microsoft.com/office/drawing/2014/main" id="{C3A4838A-708B-4CB6-A8D3-276DEE5C70AF}"/>
              </a:ext>
            </a:extLst>
          </p:cNvPr>
          <p:cNvGrpSpPr/>
          <p:nvPr/>
        </p:nvGrpSpPr>
        <p:grpSpPr>
          <a:xfrm>
            <a:off x="5705848" y="1691041"/>
            <a:ext cx="954749" cy="281014"/>
            <a:chOff x="5302877" y="1378933"/>
            <a:chExt cx="954749" cy="281014"/>
          </a:xfrm>
        </p:grpSpPr>
        <p:sp>
          <p:nvSpPr>
            <p:cNvPr id="346" name="四角形: 角を丸くする 345">
              <a:extLst>
                <a:ext uri="{FF2B5EF4-FFF2-40B4-BE49-F238E27FC236}">
                  <a16:creationId xmlns:a16="http://schemas.microsoft.com/office/drawing/2014/main" id="{1D8EAA67-B3A7-482F-8F06-40482AF9A77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47" name="グラフィックス 346" descr="ウインクしている顔 (塗りつぶしなし)">
              <a:extLst>
                <a:ext uri="{FF2B5EF4-FFF2-40B4-BE49-F238E27FC236}">
                  <a16:creationId xmlns:a16="http://schemas.microsoft.com/office/drawing/2014/main" id="{ACD03AEE-D8B9-4E94-90D8-FDD1A4D18E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48" name="グループ化 347">
            <a:extLst>
              <a:ext uri="{FF2B5EF4-FFF2-40B4-BE49-F238E27FC236}">
                <a16:creationId xmlns:a16="http://schemas.microsoft.com/office/drawing/2014/main" id="{33DEB436-7CF1-49D8-B6AD-0275229AE60B}"/>
              </a:ext>
            </a:extLst>
          </p:cNvPr>
          <p:cNvGrpSpPr/>
          <p:nvPr/>
        </p:nvGrpSpPr>
        <p:grpSpPr>
          <a:xfrm>
            <a:off x="6696551" y="1689337"/>
            <a:ext cx="954749" cy="281014"/>
            <a:chOff x="5302877" y="1378933"/>
            <a:chExt cx="954749" cy="281014"/>
          </a:xfrm>
        </p:grpSpPr>
        <p:sp>
          <p:nvSpPr>
            <p:cNvPr id="349" name="四角形: 角を丸くする 348">
              <a:extLst>
                <a:ext uri="{FF2B5EF4-FFF2-40B4-BE49-F238E27FC236}">
                  <a16:creationId xmlns:a16="http://schemas.microsoft.com/office/drawing/2014/main" id="{D6115CAA-07CD-4F5A-B946-810C1BA6D9E2}"/>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50" name="グラフィックス 349" descr="ウインクしている顔 (塗りつぶしなし)">
              <a:extLst>
                <a:ext uri="{FF2B5EF4-FFF2-40B4-BE49-F238E27FC236}">
                  <a16:creationId xmlns:a16="http://schemas.microsoft.com/office/drawing/2014/main" id="{4C47231E-9CE6-481B-9CCC-64E10C036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1" name="グループ化 350">
            <a:extLst>
              <a:ext uri="{FF2B5EF4-FFF2-40B4-BE49-F238E27FC236}">
                <a16:creationId xmlns:a16="http://schemas.microsoft.com/office/drawing/2014/main" id="{586D9444-F468-4E08-8086-04A45AC83FEF}"/>
              </a:ext>
            </a:extLst>
          </p:cNvPr>
          <p:cNvGrpSpPr/>
          <p:nvPr/>
        </p:nvGrpSpPr>
        <p:grpSpPr>
          <a:xfrm>
            <a:off x="7714015" y="1689337"/>
            <a:ext cx="954749" cy="281014"/>
            <a:chOff x="5302877" y="1378933"/>
            <a:chExt cx="954749" cy="281014"/>
          </a:xfrm>
        </p:grpSpPr>
        <p:sp>
          <p:nvSpPr>
            <p:cNvPr id="352" name="四角形: 角を丸くする 351">
              <a:extLst>
                <a:ext uri="{FF2B5EF4-FFF2-40B4-BE49-F238E27FC236}">
                  <a16:creationId xmlns:a16="http://schemas.microsoft.com/office/drawing/2014/main" id="{81431B77-E719-4157-B96A-23B2B6CB5C5C}"/>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53" name="グラフィックス 352" descr="ウインクしている顔 (塗りつぶしなし)">
              <a:extLst>
                <a:ext uri="{FF2B5EF4-FFF2-40B4-BE49-F238E27FC236}">
                  <a16:creationId xmlns:a16="http://schemas.microsoft.com/office/drawing/2014/main" id="{9E126E31-BA52-44B2-BE3F-981E7AD6B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4" name="グループ化 353">
            <a:extLst>
              <a:ext uri="{FF2B5EF4-FFF2-40B4-BE49-F238E27FC236}">
                <a16:creationId xmlns:a16="http://schemas.microsoft.com/office/drawing/2014/main" id="{3ED25A71-1124-4738-B21D-E44A645D5911}"/>
              </a:ext>
            </a:extLst>
          </p:cNvPr>
          <p:cNvGrpSpPr/>
          <p:nvPr/>
        </p:nvGrpSpPr>
        <p:grpSpPr>
          <a:xfrm>
            <a:off x="4707954" y="1990464"/>
            <a:ext cx="954749" cy="281014"/>
            <a:chOff x="5302877" y="1378933"/>
            <a:chExt cx="954749" cy="281014"/>
          </a:xfrm>
        </p:grpSpPr>
        <p:sp>
          <p:nvSpPr>
            <p:cNvPr id="355" name="四角形: 角を丸くする 354">
              <a:extLst>
                <a:ext uri="{FF2B5EF4-FFF2-40B4-BE49-F238E27FC236}">
                  <a16:creationId xmlns:a16="http://schemas.microsoft.com/office/drawing/2014/main" id="{0E662AB0-B9B7-4743-A0E0-D9A507404799}"/>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56" name="グラフィックス 355" descr="ウインクしている顔 (塗りつぶしなし)">
              <a:extLst>
                <a:ext uri="{FF2B5EF4-FFF2-40B4-BE49-F238E27FC236}">
                  <a16:creationId xmlns:a16="http://schemas.microsoft.com/office/drawing/2014/main" id="{1A9FE7B7-1EE0-461C-91CF-5881D83FC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57" name="グループ化 356">
            <a:extLst>
              <a:ext uri="{FF2B5EF4-FFF2-40B4-BE49-F238E27FC236}">
                <a16:creationId xmlns:a16="http://schemas.microsoft.com/office/drawing/2014/main" id="{2F437C2D-3C29-45D7-97C7-3F058CFE76F4}"/>
              </a:ext>
            </a:extLst>
          </p:cNvPr>
          <p:cNvGrpSpPr/>
          <p:nvPr/>
        </p:nvGrpSpPr>
        <p:grpSpPr>
          <a:xfrm>
            <a:off x="5705848" y="1992168"/>
            <a:ext cx="954749" cy="281014"/>
            <a:chOff x="5302877" y="1378933"/>
            <a:chExt cx="954749" cy="281014"/>
          </a:xfrm>
        </p:grpSpPr>
        <p:sp>
          <p:nvSpPr>
            <p:cNvPr id="358" name="四角形: 角を丸くする 357">
              <a:extLst>
                <a:ext uri="{FF2B5EF4-FFF2-40B4-BE49-F238E27FC236}">
                  <a16:creationId xmlns:a16="http://schemas.microsoft.com/office/drawing/2014/main" id="{AD9DA9A9-8AB3-41C6-8A1D-86E1CABC4F41}"/>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59" name="グラフィックス 358" descr="ウインクしている顔 (塗りつぶしなし)">
              <a:extLst>
                <a:ext uri="{FF2B5EF4-FFF2-40B4-BE49-F238E27FC236}">
                  <a16:creationId xmlns:a16="http://schemas.microsoft.com/office/drawing/2014/main" id="{0F7CECDE-C0F3-4029-92B5-5839BC31C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0" name="グループ化 359">
            <a:extLst>
              <a:ext uri="{FF2B5EF4-FFF2-40B4-BE49-F238E27FC236}">
                <a16:creationId xmlns:a16="http://schemas.microsoft.com/office/drawing/2014/main" id="{1EE54166-436B-494A-93A9-03BF719F0E69}"/>
              </a:ext>
            </a:extLst>
          </p:cNvPr>
          <p:cNvGrpSpPr/>
          <p:nvPr/>
        </p:nvGrpSpPr>
        <p:grpSpPr>
          <a:xfrm>
            <a:off x="6696551" y="1990464"/>
            <a:ext cx="954749" cy="281014"/>
            <a:chOff x="5302877" y="1378933"/>
            <a:chExt cx="954749" cy="281014"/>
          </a:xfrm>
        </p:grpSpPr>
        <p:sp>
          <p:nvSpPr>
            <p:cNvPr id="361" name="四角形: 角を丸くする 360">
              <a:extLst>
                <a:ext uri="{FF2B5EF4-FFF2-40B4-BE49-F238E27FC236}">
                  <a16:creationId xmlns:a16="http://schemas.microsoft.com/office/drawing/2014/main" id="{D42D76BF-3EC7-4BA3-BA67-6A35C1195789}"/>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62" name="グラフィックス 361" descr="ウインクしている顔 (塗りつぶしなし)">
              <a:extLst>
                <a:ext uri="{FF2B5EF4-FFF2-40B4-BE49-F238E27FC236}">
                  <a16:creationId xmlns:a16="http://schemas.microsoft.com/office/drawing/2014/main" id="{3198CA84-A0DC-43EE-B6EC-E94F3608A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3" name="グループ化 362">
            <a:extLst>
              <a:ext uri="{FF2B5EF4-FFF2-40B4-BE49-F238E27FC236}">
                <a16:creationId xmlns:a16="http://schemas.microsoft.com/office/drawing/2014/main" id="{2D4144C1-D05A-407A-A259-781D027DEF8B}"/>
              </a:ext>
            </a:extLst>
          </p:cNvPr>
          <p:cNvGrpSpPr/>
          <p:nvPr/>
        </p:nvGrpSpPr>
        <p:grpSpPr>
          <a:xfrm>
            <a:off x="7714015" y="1990464"/>
            <a:ext cx="954749" cy="281014"/>
            <a:chOff x="5302877" y="1378933"/>
            <a:chExt cx="954749" cy="281014"/>
          </a:xfrm>
        </p:grpSpPr>
        <p:sp>
          <p:nvSpPr>
            <p:cNvPr id="364" name="四角形: 角を丸くする 363">
              <a:extLst>
                <a:ext uri="{FF2B5EF4-FFF2-40B4-BE49-F238E27FC236}">
                  <a16:creationId xmlns:a16="http://schemas.microsoft.com/office/drawing/2014/main" id="{90DFADCC-7AB4-4692-96C7-E2D044DCE997}"/>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65" name="グラフィックス 364" descr="ウインクしている顔 (塗りつぶしなし)">
              <a:extLst>
                <a:ext uri="{FF2B5EF4-FFF2-40B4-BE49-F238E27FC236}">
                  <a16:creationId xmlns:a16="http://schemas.microsoft.com/office/drawing/2014/main" id="{7683B2F6-279D-491E-A19A-AB76E8309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6" name="グループ化 365">
            <a:extLst>
              <a:ext uri="{FF2B5EF4-FFF2-40B4-BE49-F238E27FC236}">
                <a16:creationId xmlns:a16="http://schemas.microsoft.com/office/drawing/2014/main" id="{5EB3A3BF-CE23-43E1-B1A3-34206B48243A}"/>
              </a:ext>
            </a:extLst>
          </p:cNvPr>
          <p:cNvGrpSpPr/>
          <p:nvPr/>
        </p:nvGrpSpPr>
        <p:grpSpPr>
          <a:xfrm>
            <a:off x="4707954" y="2319188"/>
            <a:ext cx="954749" cy="281014"/>
            <a:chOff x="5302877" y="1378933"/>
            <a:chExt cx="954749" cy="281014"/>
          </a:xfrm>
        </p:grpSpPr>
        <p:sp>
          <p:nvSpPr>
            <p:cNvPr id="367" name="四角形: 角を丸くする 366">
              <a:extLst>
                <a:ext uri="{FF2B5EF4-FFF2-40B4-BE49-F238E27FC236}">
                  <a16:creationId xmlns:a16="http://schemas.microsoft.com/office/drawing/2014/main" id="{DB5BF04A-A080-48D3-889D-E21166CB7C4F}"/>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68" name="グラフィックス 367" descr="ウインクしている顔 (塗りつぶしなし)">
              <a:extLst>
                <a:ext uri="{FF2B5EF4-FFF2-40B4-BE49-F238E27FC236}">
                  <a16:creationId xmlns:a16="http://schemas.microsoft.com/office/drawing/2014/main" id="{61213BB6-FAA8-492F-A9F4-583F58DE09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69" name="グループ化 368">
            <a:extLst>
              <a:ext uri="{FF2B5EF4-FFF2-40B4-BE49-F238E27FC236}">
                <a16:creationId xmlns:a16="http://schemas.microsoft.com/office/drawing/2014/main" id="{F58CAEDC-6915-421C-8D9D-777FEA21ED22}"/>
              </a:ext>
            </a:extLst>
          </p:cNvPr>
          <p:cNvGrpSpPr/>
          <p:nvPr/>
        </p:nvGrpSpPr>
        <p:grpSpPr>
          <a:xfrm>
            <a:off x="5705848" y="2320892"/>
            <a:ext cx="954749" cy="281014"/>
            <a:chOff x="5302877" y="1378933"/>
            <a:chExt cx="954749" cy="281014"/>
          </a:xfrm>
        </p:grpSpPr>
        <p:sp>
          <p:nvSpPr>
            <p:cNvPr id="370" name="四角形: 角を丸くする 369">
              <a:extLst>
                <a:ext uri="{FF2B5EF4-FFF2-40B4-BE49-F238E27FC236}">
                  <a16:creationId xmlns:a16="http://schemas.microsoft.com/office/drawing/2014/main" id="{0BFCB064-BDDC-4BE5-804F-1299E917B7EF}"/>
                </a:ext>
              </a:extLst>
            </p:cNvPr>
            <p:cNvSpPr/>
            <p:nvPr/>
          </p:nvSpPr>
          <p:spPr>
            <a:xfrm>
              <a:off x="5307212" y="1378933"/>
              <a:ext cx="950414" cy="2810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71" name="グラフィックス 370" descr="ウインクしている顔 (塗りつぶしなし)">
              <a:extLst>
                <a:ext uri="{FF2B5EF4-FFF2-40B4-BE49-F238E27FC236}">
                  <a16:creationId xmlns:a16="http://schemas.microsoft.com/office/drawing/2014/main" id="{0BEC3208-D764-4803-8A90-580A703478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2877" y="1397948"/>
              <a:ext cx="245573" cy="245573"/>
            </a:xfrm>
            <a:prstGeom prst="rect">
              <a:avLst/>
            </a:prstGeom>
          </p:spPr>
        </p:pic>
      </p:grpSp>
      <p:grpSp>
        <p:nvGrpSpPr>
          <p:cNvPr id="372" name="グループ化 371">
            <a:extLst>
              <a:ext uri="{FF2B5EF4-FFF2-40B4-BE49-F238E27FC236}">
                <a16:creationId xmlns:a16="http://schemas.microsoft.com/office/drawing/2014/main" id="{B2307EEA-E810-479D-A6BA-8E3B2D9255EE}"/>
              </a:ext>
            </a:extLst>
          </p:cNvPr>
          <p:cNvGrpSpPr/>
          <p:nvPr/>
        </p:nvGrpSpPr>
        <p:grpSpPr>
          <a:xfrm>
            <a:off x="6696551" y="2319188"/>
            <a:ext cx="954749" cy="281014"/>
            <a:chOff x="5302877" y="1378933"/>
            <a:chExt cx="954749" cy="281014"/>
          </a:xfrm>
        </p:grpSpPr>
        <p:sp>
          <p:nvSpPr>
            <p:cNvPr id="373" name="四角形: 角を丸くする 372">
              <a:extLst>
                <a:ext uri="{FF2B5EF4-FFF2-40B4-BE49-F238E27FC236}">
                  <a16:creationId xmlns:a16="http://schemas.microsoft.com/office/drawing/2014/main" id="{43D2B6AD-DA30-4D62-BD48-73120B4E8492}"/>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74" name="グラフィックス 373" descr="ウインクしている顔 (塗りつぶしなし)">
              <a:extLst>
                <a:ext uri="{FF2B5EF4-FFF2-40B4-BE49-F238E27FC236}">
                  <a16:creationId xmlns:a16="http://schemas.microsoft.com/office/drawing/2014/main" id="{5F1060FB-5E2D-4F27-914E-E434BA3504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75" name="グループ化 374">
            <a:extLst>
              <a:ext uri="{FF2B5EF4-FFF2-40B4-BE49-F238E27FC236}">
                <a16:creationId xmlns:a16="http://schemas.microsoft.com/office/drawing/2014/main" id="{46891D95-2EA4-4D6A-A9E7-EFBF69B565EB}"/>
              </a:ext>
            </a:extLst>
          </p:cNvPr>
          <p:cNvGrpSpPr/>
          <p:nvPr/>
        </p:nvGrpSpPr>
        <p:grpSpPr>
          <a:xfrm>
            <a:off x="7714015" y="2319188"/>
            <a:ext cx="954749" cy="281014"/>
            <a:chOff x="5302877" y="1378933"/>
            <a:chExt cx="954749" cy="281014"/>
          </a:xfrm>
        </p:grpSpPr>
        <p:sp>
          <p:nvSpPr>
            <p:cNvPr id="376" name="四角形: 角を丸くする 375">
              <a:extLst>
                <a:ext uri="{FF2B5EF4-FFF2-40B4-BE49-F238E27FC236}">
                  <a16:creationId xmlns:a16="http://schemas.microsoft.com/office/drawing/2014/main" id="{E11AB59C-9318-44DE-832A-E80CDC6C466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77" name="グラフィックス 376" descr="ウインクしている顔 (塗りつぶしなし)">
              <a:extLst>
                <a:ext uri="{FF2B5EF4-FFF2-40B4-BE49-F238E27FC236}">
                  <a16:creationId xmlns:a16="http://schemas.microsoft.com/office/drawing/2014/main" id="{F4BAD0AE-6C19-4BE5-9C3E-80393C7CB9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78" name="グループ化 377">
            <a:extLst>
              <a:ext uri="{FF2B5EF4-FFF2-40B4-BE49-F238E27FC236}">
                <a16:creationId xmlns:a16="http://schemas.microsoft.com/office/drawing/2014/main" id="{E88835E2-D1C5-4D7B-8496-BD47EB0BA64B}"/>
              </a:ext>
            </a:extLst>
          </p:cNvPr>
          <p:cNvGrpSpPr/>
          <p:nvPr/>
        </p:nvGrpSpPr>
        <p:grpSpPr>
          <a:xfrm>
            <a:off x="4707954" y="2629819"/>
            <a:ext cx="954749" cy="281014"/>
            <a:chOff x="5302877" y="1378933"/>
            <a:chExt cx="954749" cy="281014"/>
          </a:xfrm>
        </p:grpSpPr>
        <p:sp>
          <p:nvSpPr>
            <p:cNvPr id="379" name="四角形: 角を丸くする 378">
              <a:extLst>
                <a:ext uri="{FF2B5EF4-FFF2-40B4-BE49-F238E27FC236}">
                  <a16:creationId xmlns:a16="http://schemas.microsoft.com/office/drawing/2014/main" id="{F80D2B6E-EE9A-47B1-8971-97F10370DE1E}"/>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80" name="グラフィックス 379" descr="ウインクしている顔 (塗りつぶしなし)">
              <a:extLst>
                <a:ext uri="{FF2B5EF4-FFF2-40B4-BE49-F238E27FC236}">
                  <a16:creationId xmlns:a16="http://schemas.microsoft.com/office/drawing/2014/main" id="{C0DD92C1-02B9-48EB-B008-9E53BEC104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81" name="グループ化 380">
            <a:extLst>
              <a:ext uri="{FF2B5EF4-FFF2-40B4-BE49-F238E27FC236}">
                <a16:creationId xmlns:a16="http://schemas.microsoft.com/office/drawing/2014/main" id="{284E5BB0-8A61-49BE-8B75-5D9B7F289355}"/>
              </a:ext>
            </a:extLst>
          </p:cNvPr>
          <p:cNvGrpSpPr/>
          <p:nvPr/>
        </p:nvGrpSpPr>
        <p:grpSpPr>
          <a:xfrm>
            <a:off x="5705848" y="2631523"/>
            <a:ext cx="954749" cy="281014"/>
            <a:chOff x="5302877" y="1378933"/>
            <a:chExt cx="954749" cy="281014"/>
          </a:xfrm>
        </p:grpSpPr>
        <p:sp>
          <p:nvSpPr>
            <p:cNvPr id="382" name="四角形: 角を丸くする 381">
              <a:extLst>
                <a:ext uri="{FF2B5EF4-FFF2-40B4-BE49-F238E27FC236}">
                  <a16:creationId xmlns:a16="http://schemas.microsoft.com/office/drawing/2014/main" id="{B4718108-ACA6-4080-AC8B-44BA6F84B096}"/>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83" name="グラフィックス 382" descr="ウインクしている顔 (塗りつぶしなし)">
              <a:extLst>
                <a:ext uri="{FF2B5EF4-FFF2-40B4-BE49-F238E27FC236}">
                  <a16:creationId xmlns:a16="http://schemas.microsoft.com/office/drawing/2014/main" id="{E1AFF011-DA4C-4D50-B4A7-D96BDB947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84" name="グループ化 383">
            <a:extLst>
              <a:ext uri="{FF2B5EF4-FFF2-40B4-BE49-F238E27FC236}">
                <a16:creationId xmlns:a16="http://schemas.microsoft.com/office/drawing/2014/main" id="{5CF62B32-4805-457C-9605-93FFB61F85B6}"/>
              </a:ext>
            </a:extLst>
          </p:cNvPr>
          <p:cNvGrpSpPr/>
          <p:nvPr/>
        </p:nvGrpSpPr>
        <p:grpSpPr>
          <a:xfrm>
            <a:off x="6696551" y="2629819"/>
            <a:ext cx="954749" cy="281014"/>
            <a:chOff x="5302877" y="1378933"/>
            <a:chExt cx="954749" cy="281014"/>
          </a:xfrm>
        </p:grpSpPr>
        <p:sp>
          <p:nvSpPr>
            <p:cNvPr id="385" name="四角形: 角を丸くする 384">
              <a:extLst>
                <a:ext uri="{FF2B5EF4-FFF2-40B4-BE49-F238E27FC236}">
                  <a16:creationId xmlns:a16="http://schemas.microsoft.com/office/drawing/2014/main" id="{7F450792-592C-41EA-A6AB-67011CEF5108}"/>
                </a:ext>
              </a:extLst>
            </p:cNvPr>
            <p:cNvSpPr/>
            <p:nvPr/>
          </p:nvSpPr>
          <p:spPr>
            <a:xfrm>
              <a:off x="5307212" y="1378933"/>
              <a:ext cx="950414" cy="2810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86" name="グラフィックス 385" descr="ウインクしている顔 (塗りつぶしなし)">
              <a:extLst>
                <a:ext uri="{FF2B5EF4-FFF2-40B4-BE49-F238E27FC236}">
                  <a16:creationId xmlns:a16="http://schemas.microsoft.com/office/drawing/2014/main" id="{3ED94D09-9269-45F1-8CB8-6A2B7E3F0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2877" y="1397948"/>
              <a:ext cx="245573" cy="245573"/>
            </a:xfrm>
            <a:prstGeom prst="rect">
              <a:avLst/>
            </a:prstGeom>
          </p:spPr>
        </p:pic>
      </p:grpSp>
      <p:grpSp>
        <p:nvGrpSpPr>
          <p:cNvPr id="387" name="グループ化 386">
            <a:extLst>
              <a:ext uri="{FF2B5EF4-FFF2-40B4-BE49-F238E27FC236}">
                <a16:creationId xmlns:a16="http://schemas.microsoft.com/office/drawing/2014/main" id="{844C5AF7-5BDA-4105-BDA6-AD6C07EE6ED5}"/>
              </a:ext>
            </a:extLst>
          </p:cNvPr>
          <p:cNvGrpSpPr/>
          <p:nvPr/>
        </p:nvGrpSpPr>
        <p:grpSpPr>
          <a:xfrm>
            <a:off x="7714015" y="2629819"/>
            <a:ext cx="954749" cy="281014"/>
            <a:chOff x="5302877" y="1378933"/>
            <a:chExt cx="954749" cy="281014"/>
          </a:xfrm>
        </p:grpSpPr>
        <p:sp>
          <p:nvSpPr>
            <p:cNvPr id="388" name="四角形: 角を丸くする 387">
              <a:extLst>
                <a:ext uri="{FF2B5EF4-FFF2-40B4-BE49-F238E27FC236}">
                  <a16:creationId xmlns:a16="http://schemas.microsoft.com/office/drawing/2014/main" id="{9C02F948-8C28-4E4F-9656-B73AFE83A9F1}"/>
                </a:ext>
              </a:extLst>
            </p:cNvPr>
            <p:cNvSpPr/>
            <p:nvPr/>
          </p:nvSpPr>
          <p:spPr>
            <a:xfrm>
              <a:off x="5307212" y="1378933"/>
              <a:ext cx="950414" cy="2810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800"/>
                <a:t>オナーマエー</a:t>
              </a:r>
              <a:endParaRPr kumimoji="1" lang="ja-JP" altLang="en-US" sz="1050"/>
            </a:p>
          </p:txBody>
        </p:sp>
        <p:pic>
          <p:nvPicPr>
            <p:cNvPr id="389" name="グラフィックス 388" descr="ウインクしている顔 (塗りつぶしなし)">
              <a:extLst>
                <a:ext uri="{FF2B5EF4-FFF2-40B4-BE49-F238E27FC236}">
                  <a16:creationId xmlns:a16="http://schemas.microsoft.com/office/drawing/2014/main" id="{F2935A98-5CB0-4BF6-AFBA-9A750CA01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877" y="1397948"/>
              <a:ext cx="245573" cy="245573"/>
            </a:xfrm>
            <a:prstGeom prst="rect">
              <a:avLst/>
            </a:prstGeom>
          </p:spPr>
        </p:pic>
      </p:gr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781981" y="1001632"/>
            <a:ext cx="119488" cy="4477663"/>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05" name="直線コネクタ 404">
            <a:extLst>
              <a:ext uri="{FF2B5EF4-FFF2-40B4-BE49-F238E27FC236}">
                <a16:creationId xmlns:a16="http://schemas.microsoft.com/office/drawing/2014/main" id="{0F3FEAB4-A31D-46ED-9A6B-A0447A648B71}"/>
              </a:ext>
            </a:extLst>
          </p:cNvPr>
          <p:cNvCxnSpPr>
            <a:cxnSpLocks/>
          </p:cNvCxnSpPr>
          <p:nvPr/>
        </p:nvCxnSpPr>
        <p:spPr>
          <a:xfrm>
            <a:off x="5035641" y="300172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6" name="テキスト ボックス 405">
            <a:extLst>
              <a:ext uri="{FF2B5EF4-FFF2-40B4-BE49-F238E27FC236}">
                <a16:creationId xmlns:a16="http://schemas.microsoft.com/office/drawing/2014/main" id="{3202670F-17E9-40FA-9B4D-75545B03D174}"/>
              </a:ext>
            </a:extLst>
          </p:cNvPr>
          <p:cNvSpPr txBox="1"/>
          <p:nvPr/>
        </p:nvSpPr>
        <p:spPr>
          <a:xfrm>
            <a:off x="4585740" y="3080824"/>
            <a:ext cx="1388115" cy="307777"/>
          </a:xfrm>
          <a:prstGeom prst="rect">
            <a:avLst/>
          </a:prstGeom>
          <a:noFill/>
        </p:spPr>
        <p:txBody>
          <a:bodyPr wrap="square" rtlCol="0">
            <a:spAutoFit/>
          </a:bodyPr>
          <a:lstStyle/>
          <a:p>
            <a:r>
              <a:rPr kumimoji="1" lang="ja-JP" altLang="en-US" sz="1400"/>
              <a:t>武器</a:t>
            </a:r>
          </a:p>
        </p:txBody>
      </p:sp>
      <p:sp>
        <p:nvSpPr>
          <p:cNvPr id="414" name="楕円 413">
            <a:extLst>
              <a:ext uri="{FF2B5EF4-FFF2-40B4-BE49-F238E27FC236}">
                <a16:creationId xmlns:a16="http://schemas.microsoft.com/office/drawing/2014/main" id="{B200875E-4AFC-4513-844B-F98EA28415BC}"/>
              </a:ext>
            </a:extLst>
          </p:cNvPr>
          <p:cNvSpPr/>
          <p:nvPr/>
        </p:nvSpPr>
        <p:spPr>
          <a:xfrm>
            <a:off x="5630563" y="1900964"/>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15" name="楕円 414">
            <a:extLst>
              <a:ext uri="{FF2B5EF4-FFF2-40B4-BE49-F238E27FC236}">
                <a16:creationId xmlns:a16="http://schemas.microsoft.com/office/drawing/2014/main" id="{15CF74E8-59D5-4B19-BF1A-FFE26AB49577}"/>
              </a:ext>
            </a:extLst>
          </p:cNvPr>
          <p:cNvSpPr/>
          <p:nvPr/>
        </p:nvSpPr>
        <p:spPr>
          <a:xfrm>
            <a:off x="4634244" y="1605132"/>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422" name="楕円 421">
            <a:extLst>
              <a:ext uri="{FF2B5EF4-FFF2-40B4-BE49-F238E27FC236}">
                <a16:creationId xmlns:a16="http://schemas.microsoft.com/office/drawing/2014/main" id="{B05E7F48-0417-4ADC-AA6F-5DBF725498C8}"/>
              </a:ext>
            </a:extLst>
          </p:cNvPr>
          <p:cNvSpPr/>
          <p:nvPr/>
        </p:nvSpPr>
        <p:spPr>
          <a:xfrm>
            <a:off x="7682686" y="2553942"/>
            <a:ext cx="222013" cy="2220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423" name="四角形: 角を丸くする 422">
            <a:extLst>
              <a:ext uri="{FF2B5EF4-FFF2-40B4-BE49-F238E27FC236}">
                <a16:creationId xmlns:a16="http://schemas.microsoft.com/office/drawing/2014/main" id="{E64D1731-D098-4FF6-832D-7F07CE7356EC}"/>
              </a:ext>
            </a:extLst>
          </p:cNvPr>
          <p:cNvSpPr/>
          <p:nvPr/>
        </p:nvSpPr>
        <p:spPr>
          <a:xfrm>
            <a:off x="6913755" y="4770694"/>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t>ＡＴＫ</a:t>
            </a:r>
          </a:p>
        </p:txBody>
      </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35641" y="409325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5" name="テキスト ボックス 424">
            <a:extLst>
              <a:ext uri="{FF2B5EF4-FFF2-40B4-BE49-F238E27FC236}">
                <a16:creationId xmlns:a16="http://schemas.microsoft.com/office/drawing/2014/main" id="{B7D5F38A-EF10-412C-A560-E634AC1F8CA8}"/>
              </a:ext>
            </a:extLst>
          </p:cNvPr>
          <p:cNvSpPr txBox="1"/>
          <p:nvPr/>
        </p:nvSpPr>
        <p:spPr>
          <a:xfrm>
            <a:off x="4557486" y="4742319"/>
            <a:ext cx="1388115" cy="307777"/>
          </a:xfrm>
          <a:prstGeom prst="rect">
            <a:avLst/>
          </a:prstGeom>
          <a:noFill/>
        </p:spPr>
        <p:txBody>
          <a:bodyPr wrap="square" rtlCol="0">
            <a:spAutoFit/>
          </a:bodyPr>
          <a:lstStyle/>
          <a:p>
            <a:r>
              <a:rPr kumimoji="1" lang="ja-JP" altLang="en-US" sz="1400"/>
              <a:t>ソート</a:t>
            </a:r>
          </a:p>
        </p:txBody>
      </p:sp>
      <p:sp>
        <p:nvSpPr>
          <p:cNvPr id="427" name="四角形: 角を丸くする 426">
            <a:extLst>
              <a:ext uri="{FF2B5EF4-FFF2-40B4-BE49-F238E27FC236}">
                <a16:creationId xmlns:a16="http://schemas.microsoft.com/office/drawing/2014/main" id="{113F81DB-2695-42AF-9C75-6CF504FD4336}"/>
              </a:ext>
            </a:extLst>
          </p:cNvPr>
          <p:cNvSpPr/>
          <p:nvPr/>
        </p:nvSpPr>
        <p:spPr>
          <a:xfrm>
            <a:off x="8044962" y="4772075"/>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t>ＳＰＤ</a:t>
            </a:r>
          </a:p>
        </p:txBody>
      </p:sp>
      <p:sp>
        <p:nvSpPr>
          <p:cNvPr id="428" name="四角形: 角を丸くする 427">
            <a:extLst>
              <a:ext uri="{FF2B5EF4-FFF2-40B4-BE49-F238E27FC236}">
                <a16:creationId xmlns:a16="http://schemas.microsoft.com/office/drawing/2014/main" id="{D9C3E3D2-B301-4164-B5B6-A0CB65409DBF}"/>
              </a:ext>
            </a:extLst>
          </p:cNvPr>
          <p:cNvSpPr/>
          <p:nvPr/>
        </p:nvSpPr>
        <p:spPr>
          <a:xfrm>
            <a:off x="7486060" y="4772075"/>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t>ＤＥＦ</a:t>
            </a:r>
          </a:p>
        </p:txBody>
      </p:sp>
      <p:sp>
        <p:nvSpPr>
          <p:cNvPr id="429" name="四角形: 角を丸くする 428">
            <a:extLst>
              <a:ext uri="{FF2B5EF4-FFF2-40B4-BE49-F238E27FC236}">
                <a16:creationId xmlns:a16="http://schemas.microsoft.com/office/drawing/2014/main" id="{37CEAAF5-6AA7-42B1-92FB-228826C21921}"/>
              </a:ext>
            </a:extLst>
          </p:cNvPr>
          <p:cNvSpPr/>
          <p:nvPr/>
        </p:nvSpPr>
        <p:spPr>
          <a:xfrm>
            <a:off x="6307723" y="4770694"/>
            <a:ext cx="512388" cy="21822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ＨＰ</a:t>
            </a:r>
          </a:p>
        </p:txBody>
      </p:sp>
      <p:sp>
        <p:nvSpPr>
          <p:cNvPr id="430" name="四角形: 角を丸くする 429">
            <a:extLst>
              <a:ext uri="{FF2B5EF4-FFF2-40B4-BE49-F238E27FC236}">
                <a16:creationId xmlns:a16="http://schemas.microsoft.com/office/drawing/2014/main" id="{E34FB13D-33AE-46A8-B6FE-90E3346DBAFE}"/>
              </a:ext>
            </a:extLst>
          </p:cNvPr>
          <p:cNvSpPr/>
          <p:nvPr/>
        </p:nvSpPr>
        <p:spPr>
          <a:xfrm>
            <a:off x="6646973" y="3122413"/>
            <a:ext cx="1006073" cy="2142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431" name="四角形: 角を丸くする 430">
            <a:extLst>
              <a:ext uri="{FF2B5EF4-FFF2-40B4-BE49-F238E27FC236}">
                <a16:creationId xmlns:a16="http://schemas.microsoft.com/office/drawing/2014/main" id="{78CC0967-724A-4829-A963-B643E0DFF216}"/>
              </a:ext>
            </a:extLst>
          </p:cNvPr>
          <p:cNvSpPr/>
          <p:nvPr/>
        </p:nvSpPr>
        <p:spPr>
          <a:xfrm>
            <a:off x="7721660" y="3122413"/>
            <a:ext cx="1006073" cy="2142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変更しない</a:t>
            </a:r>
          </a:p>
        </p:txBody>
      </p:sp>
      <p:cxnSp>
        <p:nvCxnSpPr>
          <p:cNvPr id="142" name="直線コネクタ 141">
            <a:extLst>
              <a:ext uri="{FF2B5EF4-FFF2-40B4-BE49-F238E27FC236}">
                <a16:creationId xmlns:a16="http://schemas.microsoft.com/office/drawing/2014/main" id="{426CEA3F-88FD-40AB-B983-55AD945ED293}"/>
              </a:ext>
            </a:extLst>
          </p:cNvPr>
          <p:cNvCxnSpPr>
            <a:cxnSpLocks/>
          </p:cNvCxnSpPr>
          <p:nvPr/>
        </p:nvCxnSpPr>
        <p:spPr>
          <a:xfrm>
            <a:off x="5042229" y="464156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555063" y="4203283"/>
            <a:ext cx="1388115" cy="307777"/>
          </a:xfrm>
          <a:prstGeom prst="rect">
            <a:avLst/>
          </a:prstGeom>
          <a:noFill/>
        </p:spPr>
        <p:txBody>
          <a:bodyPr wrap="square" rtlCol="0">
            <a:spAutoFit/>
          </a:bodyPr>
          <a:lstStyle/>
          <a:p>
            <a:r>
              <a:rPr kumimoji="1" lang="ja-JP" altLang="en-US" sz="1400"/>
              <a:t>属性</a:t>
            </a:r>
          </a:p>
        </p:txBody>
      </p:sp>
      <p:sp>
        <p:nvSpPr>
          <p:cNvPr id="144" name="四角形: 角を丸くする 143">
            <a:extLst>
              <a:ext uri="{FF2B5EF4-FFF2-40B4-BE49-F238E27FC236}">
                <a16:creationId xmlns:a16="http://schemas.microsoft.com/office/drawing/2014/main" id="{7AE8B289-C7A7-4A3A-8E18-15286A9C8F18}"/>
              </a:ext>
            </a:extLst>
          </p:cNvPr>
          <p:cNvSpPr/>
          <p:nvPr/>
        </p:nvSpPr>
        <p:spPr>
          <a:xfrm>
            <a:off x="5065795" y="4251239"/>
            <a:ext cx="512388" cy="21822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t>ＡＬＬ</a:t>
            </a:r>
          </a:p>
        </p:txBody>
      </p:sp>
      <p:sp>
        <p:nvSpPr>
          <p:cNvPr id="127" name="四角形: 角を丸くする 126">
            <a:extLst>
              <a:ext uri="{FF2B5EF4-FFF2-40B4-BE49-F238E27FC236}">
                <a16:creationId xmlns:a16="http://schemas.microsoft.com/office/drawing/2014/main" id="{94A798E8-EC19-4267-B14F-F9D453B7D658}"/>
              </a:ext>
            </a:extLst>
          </p:cNvPr>
          <p:cNvSpPr/>
          <p:nvPr/>
        </p:nvSpPr>
        <p:spPr>
          <a:xfrm>
            <a:off x="5759947" y="4770694"/>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a:latin typeface="+mj-ea"/>
                <a:ea typeface="+mj-ea"/>
              </a:rPr>
              <a:t>LV</a:t>
            </a:r>
            <a:endParaRPr kumimoji="1" lang="ja-JP" altLang="en-US" sz="800">
              <a:latin typeface="+mj-ea"/>
              <a:ea typeface="+mj-ea"/>
            </a:endParaRPr>
          </a:p>
        </p:txBody>
      </p:sp>
      <p:sp>
        <p:nvSpPr>
          <p:cNvPr id="128" name="四角形: 角を丸くする 127">
            <a:extLst>
              <a:ext uri="{FF2B5EF4-FFF2-40B4-BE49-F238E27FC236}">
                <a16:creationId xmlns:a16="http://schemas.microsoft.com/office/drawing/2014/main" id="{00C8133B-0CF3-43C4-9D11-A4E1C4E7ACC7}"/>
              </a:ext>
            </a:extLst>
          </p:cNvPr>
          <p:cNvSpPr/>
          <p:nvPr/>
        </p:nvSpPr>
        <p:spPr>
          <a:xfrm>
            <a:off x="5202525" y="4770694"/>
            <a:ext cx="512388" cy="21822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a:t>レア</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2A2C5D5-1723-4061-802E-417D242698CB}"/>
              </a:ext>
            </a:extLst>
          </p:cNvPr>
          <p:cNvSpPr txBox="1"/>
          <p:nvPr/>
        </p:nvSpPr>
        <p:spPr>
          <a:xfrm>
            <a:off x="7140746" y="1315022"/>
            <a:ext cx="1371600" cy="261610"/>
          </a:xfrm>
          <a:prstGeom prst="rect">
            <a:avLst/>
          </a:prstGeom>
          <a:noFill/>
        </p:spPr>
        <p:txBody>
          <a:bodyPr wrap="square" rtlCol="0">
            <a:spAutoFit/>
          </a:bodyPr>
          <a:lstStyle/>
          <a:p>
            <a:r>
              <a:rPr kumimoji="1" lang="ja-JP" altLang="en-US" sz="1100" b="1">
                <a:solidFill>
                  <a:schemeClr val="bg1"/>
                </a:solidFill>
              </a:rPr>
              <a:t>開発中</a:t>
            </a:r>
          </a:p>
        </p:txBody>
      </p:sp>
      <p:sp>
        <p:nvSpPr>
          <p:cNvPr id="147" name="テキスト ボックス 146">
            <a:extLst>
              <a:ext uri="{FF2B5EF4-FFF2-40B4-BE49-F238E27FC236}">
                <a16:creationId xmlns:a16="http://schemas.microsoft.com/office/drawing/2014/main" id="{E35940F9-749E-4D39-AD08-BE52E6723328}"/>
              </a:ext>
            </a:extLst>
          </p:cNvPr>
          <p:cNvSpPr txBox="1"/>
          <p:nvPr/>
        </p:nvSpPr>
        <p:spPr>
          <a:xfrm>
            <a:off x="6156055" y="2235956"/>
            <a:ext cx="1371600" cy="261610"/>
          </a:xfrm>
          <a:prstGeom prst="rect">
            <a:avLst/>
          </a:prstGeom>
          <a:noFill/>
        </p:spPr>
        <p:txBody>
          <a:bodyPr wrap="square" rtlCol="0">
            <a:spAutoFit/>
          </a:bodyPr>
          <a:lstStyle/>
          <a:p>
            <a:r>
              <a:rPr kumimoji="1" lang="ja-JP" altLang="en-US" sz="1100" b="1">
                <a:solidFill>
                  <a:schemeClr val="bg1"/>
                </a:solidFill>
              </a:rPr>
              <a:t>開発中</a:t>
            </a:r>
          </a:p>
        </p:txBody>
      </p:sp>
      <p:sp>
        <p:nvSpPr>
          <p:cNvPr id="148" name="テキスト ボックス 147">
            <a:extLst>
              <a:ext uri="{FF2B5EF4-FFF2-40B4-BE49-F238E27FC236}">
                <a16:creationId xmlns:a16="http://schemas.microsoft.com/office/drawing/2014/main" id="{16C09368-3B79-46BA-9D20-FD9909AA162E}"/>
              </a:ext>
            </a:extLst>
          </p:cNvPr>
          <p:cNvSpPr txBox="1"/>
          <p:nvPr/>
        </p:nvSpPr>
        <p:spPr>
          <a:xfrm>
            <a:off x="7128125" y="2547938"/>
            <a:ext cx="1371600" cy="261610"/>
          </a:xfrm>
          <a:prstGeom prst="rect">
            <a:avLst/>
          </a:prstGeom>
          <a:noFill/>
        </p:spPr>
        <p:txBody>
          <a:bodyPr wrap="square" rtlCol="0">
            <a:spAutoFit/>
          </a:bodyPr>
          <a:lstStyle/>
          <a:p>
            <a:r>
              <a:rPr kumimoji="1" lang="ja-JP" altLang="en-US" sz="1100" b="1">
                <a:solidFill>
                  <a:schemeClr val="bg1"/>
                </a:solidFill>
              </a:rPr>
              <a:t>開発中</a:t>
            </a:r>
          </a:p>
        </p:txBody>
      </p:sp>
    </p:spTree>
    <p:extLst>
      <p:ext uri="{BB962C8B-B14F-4D97-AF65-F5344CB8AC3E}">
        <p14:creationId xmlns:p14="http://schemas.microsoft.com/office/powerpoint/2010/main" val="2874002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512789633"/>
              </p:ext>
            </p:extLst>
          </p:nvPr>
        </p:nvGraphicFramePr>
        <p:xfrm>
          <a:off x="599845" y="969361"/>
          <a:ext cx="6200140" cy="41148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endParaRPr kumimoji="1" lang="ja-JP" altLang="en-US" sz="1400" b="1">
              <a:solidFill>
                <a:srgbClr val="FF0000"/>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ブルー, 時計 が含まれている画像&#10;&#10;自動的に生成された説明">
            <a:extLst>
              <a:ext uri="{FF2B5EF4-FFF2-40B4-BE49-F238E27FC236}">
                <a16:creationId xmlns:a16="http://schemas.microsoft.com/office/drawing/2014/main" id="{29538044-9EBB-45E4-A27C-1A01FF197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334" y="2762190"/>
            <a:ext cx="869486" cy="15461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8"/>
          <a:stretch>
            <a:fillRect/>
          </a:stretch>
        </p:blipFill>
        <p:spPr>
          <a:xfrm>
            <a:off x="5844049" y="486957"/>
            <a:ext cx="890905" cy="158009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48" idx="1"/>
          </p:cNvCxnSpPr>
          <p:nvPr/>
        </p:nvCxnSpPr>
        <p:spPr>
          <a:xfrm>
            <a:off x="2855900" y="1741675"/>
            <a:ext cx="807434" cy="17935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48" idx="3"/>
            <a:endCxn id="5" idx="1"/>
          </p:cNvCxnSpPr>
          <p:nvPr/>
        </p:nvCxnSpPr>
        <p:spPr>
          <a:xfrm>
            <a:off x="4532820" y="3535248"/>
            <a:ext cx="536596" cy="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2" cy="1075836"/>
            <a:chOff x="3258916" y="667621"/>
            <a:chExt cx="2585132"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a:endCxn id="235" idx="1"/>
            </p:cNvCxnSpPr>
            <p:nvPr/>
          </p:nvCxnSpPr>
          <p:spPr>
            <a:xfrm rot="16200000" flipH="1">
              <a:off x="5255224" y="688180"/>
              <a:ext cx="609384" cy="568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rgbClr val="FF0000"/>
                </a:solidFill>
              </a:rPr>
              <a:t>（</a:t>
            </a:r>
            <a:r>
              <a:rPr kumimoji="1" lang="en-US" altLang="ja-JP" sz="1000" b="1">
                <a:solidFill>
                  <a:srgbClr val="FF0000"/>
                </a:solidFill>
              </a:rPr>
              <a:t>20191226</a:t>
            </a:r>
            <a:r>
              <a:rPr kumimoji="1" lang="ja-JP" altLang="en-US" sz="1000" b="1">
                <a:solidFill>
                  <a:srgbClr val="FF0000"/>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a:latin typeface="+mn-ea"/>
              </a:rPr>
              <a:t>14.</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a:latin typeface="+mn-ea"/>
              </a:rPr>
              <a:t>12.</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3.xml><?xml version="1.0" encoding="utf-8"?>
<ds:datastoreItem xmlns:ds="http://schemas.openxmlformats.org/officeDocument/2006/customXml" ds:itemID="{60763F1C-4B40-44E0-BB8C-43264326B56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画面に合わせる (4:3)</PresentationFormat>
  <Slides>31</Slides>
  <Notes>1</Notes>
  <HiddenSlides>0</HiddenSlides>
  <ScaleCrop>false</ScaleCrop>
  <HeadingPairs>
    <vt:vector size="4" baseType="variant">
      <vt:variant>
        <vt:lpstr>テーマ</vt:lpstr>
      </vt:variant>
      <vt:variant>
        <vt:i4>1</vt:i4>
      </vt:variant>
      <vt:variant>
        <vt:lpstr>スライド タイトル</vt:lpstr>
      </vt:variant>
      <vt:variant>
        <vt:i4>31</vt:i4>
      </vt:variant>
    </vt:vector>
  </HeadingPairs>
  <TitlesOfParts>
    <vt:vector size="3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46</cp:revision>
  <dcterms:created xsi:type="dcterms:W3CDTF">2019-06-27T02:30:15Z</dcterms:created>
  <dcterms:modified xsi:type="dcterms:W3CDTF">2020-01-23T06:16:51Z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